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handoutMasterIdLst>
    <p:handoutMasterId r:id="rId31"/>
  </p:handoutMasterIdLst>
  <p:sldIdLst>
    <p:sldId id="256" r:id="rId2"/>
    <p:sldId id="270" r:id="rId3"/>
    <p:sldId id="291" r:id="rId4"/>
    <p:sldId id="292" r:id="rId5"/>
    <p:sldId id="280" r:id="rId6"/>
    <p:sldId id="293" r:id="rId7"/>
    <p:sldId id="295" r:id="rId8"/>
    <p:sldId id="261" r:id="rId9"/>
    <p:sldId id="258" r:id="rId10"/>
    <p:sldId id="267" r:id="rId11"/>
    <p:sldId id="308" r:id="rId12"/>
    <p:sldId id="283" r:id="rId13"/>
    <p:sldId id="282" r:id="rId14"/>
    <p:sldId id="284" r:id="rId15"/>
    <p:sldId id="285" r:id="rId16"/>
    <p:sldId id="286" r:id="rId17"/>
    <p:sldId id="287" r:id="rId18"/>
    <p:sldId id="288" r:id="rId19"/>
    <p:sldId id="289" r:id="rId20"/>
    <p:sldId id="275" r:id="rId21"/>
    <p:sldId id="260" r:id="rId22"/>
    <p:sldId id="262" r:id="rId23"/>
    <p:sldId id="257" r:id="rId24"/>
    <p:sldId id="306" r:id="rId25"/>
    <p:sldId id="268" r:id="rId26"/>
    <p:sldId id="301" r:id="rId27"/>
    <p:sldId id="307" r:id="rId28"/>
    <p:sldId id="305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ggers, John M." initials="EJM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4-11T13:35:53.011" idx="1">
    <p:pos x="5457" y="1574"/>
    <p:text>Add bullet  "Involve all non-academic and co-curricular departments in alignment conversation</p:text>
    <p:extLst>
      <p:ext uri="{C676402C-5697-4E1C-873F-D02D1690AC5C}">
        <p15:threadingInfo xmlns:p15="http://schemas.microsoft.com/office/powerpoint/2012/main" timeZoneBias="30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89AEC-53F3-F54A-9BE9-B2F4CB724B1B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8A1D48-74AB-8446-8BFF-475645507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5220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2F4D8-13E3-4D00-8CE0-06E5FB79E904}" type="datetimeFigureOut">
              <a:rPr lang="en-US"/>
              <a:t>4/15/2016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475C3-BF28-4AA1-A0E2-6D5C2B15F057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317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E475C3-BF28-4AA1-A0E2-6D5C2B15F057}" type="slidenum">
              <a:rPr lang="en-US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68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F917256-5548-49B3-9ADA-C007B339D25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2BF8E65-CCC8-4403-BAB4-83E2F5829C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17256-5548-49B3-9ADA-C007B339D25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8E65-CCC8-4403-BAB4-83E2F5829C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17256-5548-49B3-9ADA-C007B339D25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8E65-CCC8-4403-BAB4-83E2F5829C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17256-5548-49B3-9ADA-C007B339D25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8E65-CCC8-4403-BAB4-83E2F5829C0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17256-5548-49B3-9ADA-C007B339D25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8E65-CCC8-4403-BAB4-83E2F5829C0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17256-5548-49B3-9ADA-C007B339D25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8E65-CCC8-4403-BAB4-83E2F5829C0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17256-5548-49B3-9ADA-C007B339D25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8E65-CCC8-4403-BAB4-83E2F5829C0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17256-5548-49B3-9ADA-C007B339D25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8E65-CCC8-4403-BAB4-83E2F5829C0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17256-5548-49B3-9ADA-C007B339D25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8E65-CCC8-4403-BAB4-83E2F5829C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EF917256-5548-49B3-9ADA-C007B339D25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8E65-CCC8-4403-BAB4-83E2F5829C0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F917256-5548-49B3-9ADA-C007B339D25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2BF8E65-CCC8-4403-BAB4-83E2F5829C0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F917256-5548-49B3-9ADA-C007B339D25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2BF8E65-CCC8-4403-BAB4-83E2F5829C0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mailto:jmeggers@stcloudstate.edu" TargetMode="External"/><Relationship Id="rId7" Type="http://schemas.openxmlformats.org/officeDocument/2006/relationships/image" Target="../media/image3.jpeg"/><Relationship Id="rId2" Type="http://schemas.openxmlformats.org/officeDocument/2006/relationships/hyperlink" Target="http://stcloudstate.edu/ourhuskycompact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hyperlink" Target="mailto:kmtwombly@stcloudstate.edu" TargetMode="External"/><Relationship Id="rId4" Type="http://schemas.openxmlformats.org/officeDocument/2006/relationships/hyperlink" Target="mailto:lhfoss@stcloudstate.edu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752601"/>
            <a:ext cx="8839200" cy="1829761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Franklin Gothic Book" panose="020B0503020102020204" pitchFamily="34" charset="0"/>
              </a:rPr>
              <a:t>Adding Flame to Kindling: </a:t>
            </a:r>
            <a:r>
              <a:rPr lang="en-US" sz="4400" dirty="0">
                <a:latin typeface="Franklin Gothic Book" panose="020B0503020102020204" pitchFamily="34" charset="0"/>
              </a:rPr>
              <a:t>Transforming Campus Culture</a:t>
            </a:r>
            <a:endParaRPr lang="en-US" dirty="0">
              <a:latin typeface="Franklin Gothic Book" panose="020B0503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6009089"/>
            <a:ext cx="7772400" cy="696511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HLC Annual Meeting  -  April </a:t>
            </a:r>
            <a:r>
              <a:rPr lang="en-US" b="1" dirty="0">
                <a:solidFill>
                  <a:schemeClr val="bg1"/>
                </a:solidFill>
                <a:latin typeface="Franklin Gothic Book" panose="020B0503020102020204" pitchFamily="34" charset="0"/>
              </a:rPr>
              <a:t>17, 2016</a:t>
            </a:r>
          </a:p>
        </p:txBody>
      </p:sp>
    </p:spTree>
    <p:extLst>
      <p:ext uri="{BB962C8B-B14F-4D97-AF65-F5344CB8AC3E}">
        <p14:creationId xmlns:p14="http://schemas.microsoft.com/office/powerpoint/2010/main" val="86325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effectLst/>
                <a:latin typeface="Franklin Gothic Medium" panose="020B0603020102020204" pitchFamily="34" charset="0"/>
              </a:rPr>
              <a:t>SCSU Student </a:t>
            </a:r>
            <a:r>
              <a:rPr lang="en-US" sz="4800" dirty="0" smtClean="0">
                <a:effectLst/>
                <a:latin typeface="Franklin Gothic Medium" panose="020B0603020102020204" pitchFamily="34" charset="0"/>
              </a:rPr>
              <a:t>Perspectives</a:t>
            </a:r>
            <a:endParaRPr lang="en-US" sz="4800" dirty="0">
              <a:effectLst/>
              <a:latin typeface="Franklin Gothic Medium" panose="020B06030201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791200"/>
            <a:ext cx="1219200" cy="873055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956239"/>
              </p:ext>
            </p:extLst>
          </p:nvPr>
        </p:nvGraphicFramePr>
        <p:xfrm>
          <a:off x="457200" y="1371603"/>
          <a:ext cx="8229600" cy="4343395"/>
        </p:xfrm>
        <a:graphic>
          <a:graphicData uri="http://schemas.openxmlformats.org/drawingml/2006/table">
            <a:tbl>
              <a:tblPr firstRow="1" firstCol="1" bandRow="1">
                <a:tableStyleId>{7E9639D4-E3E2-4D34-9284-5A2195B3D0D7}</a:tableStyleId>
              </a:tblPr>
              <a:tblGrid>
                <a:gridCol w="5486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750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Franklin Gothic Book" panose="020B0503020102020204" pitchFamily="34" charset="0"/>
                        </a:rPr>
                        <a:t>Enrolled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Franklin Gothic Book" panose="020B0503020102020204" pitchFamily="34" charset="0"/>
                        </a:rPr>
                        <a:t>Spring 2015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Franklin Gothic Book" panose="020B0503020102020204" pitchFamily="34" charset="0"/>
                        </a:rPr>
                        <a:t>Not Enrolled Spring 2015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Franklin Gothic Book" panose="020B0503020102020204" pitchFamily="34" charset="0"/>
                        </a:rPr>
                        <a:t>Mean Difference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47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Franklin Gothic Book" panose="020B0503020102020204" pitchFamily="34" charset="0"/>
                        </a:rPr>
                        <a:t>Engage</a:t>
                      </a:r>
                      <a:r>
                        <a:rPr lang="en-US" sz="1800" b="0" baseline="0" dirty="0" smtClean="0">
                          <a:effectLst/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en-US" sz="1800" b="0" dirty="0" smtClean="0">
                          <a:effectLst/>
                          <a:latin typeface="Franklin Gothic Book" panose="020B0503020102020204" pitchFamily="34" charset="0"/>
                        </a:rPr>
                        <a:t>as a global citizen in a  multicultural world</a:t>
                      </a:r>
                      <a:endParaRPr lang="en-US" sz="1800" b="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Franklin Gothic Book" panose="020B0503020102020204" pitchFamily="34" charset="0"/>
                        </a:rPr>
                        <a:t>3.9</a:t>
                      </a:r>
                      <a:endParaRPr lang="en-US" sz="18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Franklin Gothic Book" panose="020B0503020102020204" pitchFamily="34" charset="0"/>
                        </a:rPr>
                        <a:t>3.4</a:t>
                      </a:r>
                      <a:endParaRPr lang="en-US" sz="18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Franklin Gothic Book" panose="020B0503020102020204" pitchFamily="34" charset="0"/>
                        </a:rPr>
                        <a:t>0.5</a:t>
                      </a:r>
                      <a:endParaRPr lang="en-US" sz="1800" b="1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47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Franklin Gothic Book" panose="020B0503020102020204" pitchFamily="34" charset="0"/>
                        </a:rPr>
                        <a:t>Seek </a:t>
                      </a:r>
                      <a:r>
                        <a:rPr lang="en-US" sz="1800" b="0" dirty="0">
                          <a:effectLst/>
                          <a:latin typeface="Franklin Gothic Book" panose="020B0503020102020204" pitchFamily="34" charset="0"/>
                        </a:rPr>
                        <a:t>and </a:t>
                      </a:r>
                      <a:r>
                        <a:rPr lang="en-US" sz="1800" b="0" dirty="0" smtClean="0">
                          <a:effectLst/>
                          <a:latin typeface="Franklin Gothic Book" panose="020B0503020102020204" pitchFamily="34" charset="0"/>
                        </a:rPr>
                        <a:t>apply </a:t>
                      </a:r>
                      <a:r>
                        <a:rPr lang="en-US" sz="1800" b="0" dirty="0">
                          <a:effectLst/>
                          <a:latin typeface="Franklin Gothic Book" panose="020B0503020102020204" pitchFamily="34" charset="0"/>
                        </a:rPr>
                        <a:t>knowledge to solve </a:t>
                      </a:r>
                      <a:r>
                        <a:rPr lang="en-US" sz="1800" b="0" dirty="0" smtClean="0">
                          <a:effectLst/>
                          <a:latin typeface="Franklin Gothic Book" panose="020B0503020102020204" pitchFamily="34" charset="0"/>
                        </a:rPr>
                        <a:t>problems</a:t>
                      </a:r>
                      <a:endParaRPr lang="en-US" sz="1800" b="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Franklin Gothic Book" panose="020B0503020102020204" pitchFamily="34" charset="0"/>
                        </a:rPr>
                        <a:t>5.1</a:t>
                      </a:r>
                      <a:endParaRPr lang="en-US" sz="18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Franklin Gothic Book" panose="020B0503020102020204" pitchFamily="34" charset="0"/>
                        </a:rPr>
                        <a:t>4.4</a:t>
                      </a:r>
                      <a:endParaRPr lang="en-US" sz="18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Franklin Gothic Book" panose="020B0503020102020204" pitchFamily="34" charset="0"/>
                        </a:rPr>
                        <a:t>0.7</a:t>
                      </a:r>
                      <a:endParaRPr lang="en-US" sz="1800" b="1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47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Franklin Gothic Book" panose="020B0503020102020204" pitchFamily="34" charset="0"/>
                        </a:rPr>
                        <a:t>Adapt </a:t>
                      </a:r>
                      <a:r>
                        <a:rPr lang="en-US" sz="1800" b="0" dirty="0">
                          <a:effectLst/>
                          <a:latin typeface="Franklin Gothic Book" panose="020B0503020102020204" pitchFamily="34" charset="0"/>
                        </a:rPr>
                        <a:t>and </a:t>
                      </a:r>
                      <a:r>
                        <a:rPr lang="en-US" sz="1800" b="0" dirty="0" smtClean="0">
                          <a:effectLst/>
                          <a:latin typeface="Franklin Gothic Book" panose="020B0503020102020204" pitchFamily="34" charset="0"/>
                        </a:rPr>
                        <a:t>integrate technology</a:t>
                      </a:r>
                      <a:endParaRPr lang="en-US" sz="1800" b="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5.0</a:t>
                      </a:r>
                      <a:endParaRPr lang="en-US" sz="18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Franklin Gothic Book" panose="020B0503020102020204" pitchFamily="34" charset="0"/>
                        </a:rPr>
                        <a:t>4.3</a:t>
                      </a:r>
                      <a:endParaRPr lang="en-US" sz="18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Franklin Gothic Book" panose="020B0503020102020204" pitchFamily="34" charset="0"/>
                        </a:rPr>
                        <a:t>0.7</a:t>
                      </a:r>
                      <a:endParaRPr lang="en-US" sz="1800" b="1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447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Franklin Gothic Book" panose="020B0503020102020204" pitchFamily="34" charset="0"/>
                        </a:rPr>
                        <a:t>Communicate</a:t>
                      </a:r>
                      <a:r>
                        <a:rPr lang="en-US" sz="1800" b="0" baseline="0" dirty="0" smtClean="0">
                          <a:effectLst/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en-US" sz="1800" b="0" dirty="0" smtClean="0">
                          <a:effectLst/>
                          <a:latin typeface="Franklin Gothic Book" panose="020B0503020102020204" pitchFamily="34" charset="0"/>
                        </a:rPr>
                        <a:t>effectively</a:t>
                      </a:r>
                      <a:endParaRPr lang="en-US" sz="1800" b="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Franklin Gothic Book" panose="020B0503020102020204" pitchFamily="34" charset="0"/>
                        </a:rPr>
                        <a:t>5.5</a:t>
                      </a:r>
                      <a:endParaRPr lang="en-US" sz="18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Franklin Gothic Book" panose="020B0503020102020204" pitchFamily="34" charset="0"/>
                        </a:rPr>
                        <a:t>4.8</a:t>
                      </a:r>
                      <a:endParaRPr lang="en-US" sz="18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Franklin Gothic Book" panose="020B0503020102020204" pitchFamily="34" charset="0"/>
                        </a:rPr>
                        <a:t>0.7</a:t>
                      </a:r>
                      <a:endParaRPr lang="en-US" sz="1800" b="1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447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Franklin Gothic Book" panose="020B0503020102020204" pitchFamily="34" charset="0"/>
                        </a:rPr>
                        <a:t>Act </a:t>
                      </a:r>
                      <a:r>
                        <a:rPr lang="en-US" sz="1800" b="0" dirty="0">
                          <a:effectLst/>
                          <a:latin typeface="Franklin Gothic Book" panose="020B0503020102020204" pitchFamily="34" charset="0"/>
                        </a:rPr>
                        <a:t>with personal integrity and </a:t>
                      </a:r>
                      <a:r>
                        <a:rPr lang="en-US" sz="1800" b="0" dirty="0" smtClean="0">
                          <a:effectLst/>
                          <a:latin typeface="Franklin Gothic Book" panose="020B0503020102020204" pitchFamily="34" charset="0"/>
                        </a:rPr>
                        <a:t>civic</a:t>
                      </a:r>
                      <a:r>
                        <a:rPr lang="en-US" sz="1800" b="0" baseline="0" dirty="0" smtClean="0">
                          <a:effectLst/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en-US" sz="1800" b="0" dirty="0" smtClean="0">
                          <a:effectLst/>
                          <a:latin typeface="Franklin Gothic Book" panose="020B0503020102020204" pitchFamily="34" charset="0"/>
                        </a:rPr>
                        <a:t>responsibility</a:t>
                      </a:r>
                      <a:endParaRPr lang="en-US" sz="1800" b="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Franklin Gothic Book" panose="020B0503020102020204" pitchFamily="34" charset="0"/>
                        </a:rPr>
                        <a:t>5.6</a:t>
                      </a:r>
                      <a:endParaRPr lang="en-US" sz="18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Franklin Gothic Book" panose="020B0503020102020204" pitchFamily="34" charset="0"/>
                        </a:rPr>
                        <a:t>4.9</a:t>
                      </a:r>
                      <a:endParaRPr lang="en-US" sz="18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Franklin Gothic Book" panose="020B0503020102020204" pitchFamily="34" charset="0"/>
                        </a:rPr>
                        <a:t>0.7</a:t>
                      </a:r>
                      <a:endParaRPr lang="en-US" sz="1800" b="1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447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Franklin Gothic Book" panose="020B0503020102020204" pitchFamily="34" charset="0"/>
                        </a:rPr>
                        <a:t>Think </a:t>
                      </a:r>
                      <a:r>
                        <a:rPr lang="en-US" sz="1800" b="0" dirty="0">
                          <a:effectLst/>
                          <a:latin typeface="Franklin Gothic Book" panose="020B0503020102020204" pitchFamily="34" charset="0"/>
                        </a:rPr>
                        <a:t>creatively and </a:t>
                      </a:r>
                      <a:r>
                        <a:rPr lang="en-US" sz="1800" b="0" dirty="0" smtClean="0">
                          <a:effectLst/>
                          <a:latin typeface="Franklin Gothic Book" panose="020B0503020102020204" pitchFamily="34" charset="0"/>
                        </a:rPr>
                        <a:t>critically</a:t>
                      </a:r>
                      <a:endParaRPr lang="en-US" sz="1800" b="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Franklin Gothic Book" panose="020B0503020102020204" pitchFamily="34" charset="0"/>
                        </a:rPr>
                        <a:t>5.5</a:t>
                      </a:r>
                      <a:endParaRPr lang="en-US" sz="18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Franklin Gothic Book" panose="020B0503020102020204" pitchFamily="34" charset="0"/>
                        </a:rPr>
                        <a:t>4.9</a:t>
                      </a:r>
                      <a:endParaRPr lang="en-US" sz="18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Franklin Gothic Book" panose="020B0503020102020204" pitchFamily="34" charset="0"/>
                        </a:rPr>
                        <a:t>0.6</a:t>
                      </a:r>
                      <a:endParaRPr lang="en-US" sz="1800" b="1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555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709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Franklin Gothic Book" panose="020B0503020102020204" pitchFamily="34" charset="0"/>
              </a:rPr>
              <a:t>Oversight Committee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600" dirty="0" smtClean="0">
              <a:latin typeface="Franklin Gothic Book" panose="020B05030201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Franklin Gothic Book" panose="020B0503020102020204" pitchFamily="34" charset="0"/>
              </a:rPr>
              <a:t>Dimension Committees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ranklin Gothic Book" panose="020B0503020102020204" pitchFamily="34" charset="0"/>
              </a:rPr>
              <a:t>Year 1 – Planning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ranklin Gothic Book" panose="020B0503020102020204" pitchFamily="34" charset="0"/>
              </a:rPr>
              <a:t>Year 2 – Dimension of the Year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ranklin Gothic Book" panose="020B0503020102020204" pitchFamily="34" charset="0"/>
              </a:rPr>
              <a:t>Year 3 – Closing the Loop!</a:t>
            </a:r>
            <a:endParaRPr lang="en-US" sz="2800" dirty="0">
              <a:latin typeface="Franklin Gothic Book" panose="020B05030201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effectLst/>
                <a:latin typeface="Franklin Gothic Medium" panose="020B0603020102020204" pitchFamily="34" charset="0"/>
              </a:rPr>
              <a:t>Governance Structure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93768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4484539"/>
              </p:ext>
            </p:extLst>
          </p:nvPr>
        </p:nvGraphicFramePr>
        <p:xfrm>
          <a:off x="609600" y="1371598"/>
          <a:ext cx="7924799" cy="46482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73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191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1914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1914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140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Franklin Gothic Book" panose="020B0503020102020204" pitchFamily="34" charset="0"/>
                        </a:rPr>
                        <a:t>Year</a:t>
                      </a:r>
                      <a:endParaRPr lang="en-US" sz="14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Franklin Gothic Book" panose="020B0503020102020204" pitchFamily="34" charset="0"/>
                        </a:rPr>
                        <a:t>Planning</a:t>
                      </a:r>
                      <a:endParaRPr lang="en-US" sz="14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Franklin Gothic Book" panose="020B0503020102020204" pitchFamily="34" charset="0"/>
                        </a:rPr>
                        <a:t>Implementation</a:t>
                      </a:r>
                      <a:endParaRPr lang="en-US" sz="14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Franklin Gothic Book" panose="020B0503020102020204" pitchFamily="34" charset="0"/>
                        </a:rPr>
                        <a:t>Closing the Loop</a:t>
                      </a:r>
                      <a:endParaRPr lang="en-US" sz="14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4048">
                <a:tc row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</a:rPr>
                        <a:t>2015-16</a:t>
                      </a:r>
                      <a:endParaRPr lang="en-US" sz="16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Franklin Gothic Medium" panose="020B0603020102020204" pitchFamily="34" charset="0"/>
                          <a:ea typeface="MS Mincho"/>
                          <a:cs typeface="Times New Roman"/>
                        </a:rPr>
                        <a:t>Communicate Effectively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31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773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</a:rPr>
                        <a:t>2016-17</a:t>
                      </a:r>
                      <a:endParaRPr lang="en-US" sz="16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773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</a:rPr>
                        <a:t>2017-18</a:t>
                      </a:r>
                      <a:endParaRPr lang="en-US" sz="16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773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2018-19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773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2019-20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773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2020-21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effectLst/>
                <a:latin typeface="Franklin Gothic Medium" panose="020B0603020102020204" pitchFamily="34" charset="0"/>
              </a:rPr>
              <a:t>Our Husky Compact Roll-out</a:t>
            </a:r>
            <a:endParaRPr lang="en-US" sz="4400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0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8744852"/>
              </p:ext>
            </p:extLst>
          </p:nvPr>
        </p:nvGraphicFramePr>
        <p:xfrm>
          <a:off x="609600" y="1371598"/>
          <a:ext cx="7924799" cy="46482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73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191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1914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1914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140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Franklin Gothic Book" panose="020B0503020102020204" pitchFamily="34" charset="0"/>
                        </a:rPr>
                        <a:t>Year</a:t>
                      </a:r>
                      <a:endParaRPr lang="en-US" sz="14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Franklin Gothic Book" panose="020B0503020102020204" pitchFamily="34" charset="0"/>
                        </a:rPr>
                        <a:t>Planning</a:t>
                      </a:r>
                      <a:endParaRPr lang="en-US" sz="14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Franklin Gothic Book" panose="020B0503020102020204" pitchFamily="34" charset="0"/>
                        </a:rPr>
                        <a:t>Implementation</a:t>
                      </a:r>
                      <a:endParaRPr lang="en-US" sz="14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Franklin Gothic Book" panose="020B0503020102020204" pitchFamily="34" charset="0"/>
                        </a:rPr>
                        <a:t>Closing the Loop</a:t>
                      </a:r>
                      <a:endParaRPr lang="en-US" sz="1400" dirty="0" smtClean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4048">
                <a:tc row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</a:rPr>
                        <a:t>2015-16</a:t>
                      </a:r>
                      <a:endParaRPr lang="en-US" sz="16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Franklin Gothic Medium" panose="020B0603020102020204" pitchFamily="34" charset="0"/>
                          <a:ea typeface="MS Mincho"/>
                          <a:cs typeface="Times New Roman"/>
                        </a:rPr>
                        <a:t>Engage as a Member</a:t>
                      </a:r>
                      <a:r>
                        <a:rPr lang="en-US" sz="1200" b="0" baseline="0" dirty="0">
                          <a:effectLst/>
                          <a:latin typeface="Franklin Gothic Medium" panose="020B0603020102020204" pitchFamily="34" charset="0"/>
                          <a:ea typeface="MS Mincho"/>
                          <a:cs typeface="Times New Roman"/>
                        </a:rPr>
                        <a:t> of a Diverse and Multicultural World</a:t>
                      </a:r>
                      <a:endParaRPr lang="en-US" sz="1200" b="0" dirty="0">
                        <a:effectLst/>
                        <a:latin typeface="Franklin Gothic Medium" panose="020B06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Franklin Gothic Medium" panose="020B0603020102020204" pitchFamily="34" charset="0"/>
                          <a:ea typeface="MS Mincho"/>
                          <a:cs typeface="Times New Roman"/>
                        </a:rPr>
                        <a:t>Engage as a Member</a:t>
                      </a:r>
                      <a:r>
                        <a:rPr lang="en-US" sz="1200" b="0" baseline="0" dirty="0">
                          <a:effectLst/>
                          <a:latin typeface="Franklin Gothic Medium" panose="020B0603020102020204" pitchFamily="34" charset="0"/>
                          <a:ea typeface="MS Mincho"/>
                          <a:cs typeface="Times New Roman"/>
                        </a:rPr>
                        <a:t> of a Diverse and Multicultural World</a:t>
                      </a:r>
                      <a:endParaRPr lang="en-US" sz="1200" b="0" dirty="0">
                        <a:effectLst/>
                        <a:latin typeface="Franklin Gothic Medium" panose="020B06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Communicate Effectively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31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773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</a:rPr>
                        <a:t>2016-17</a:t>
                      </a:r>
                      <a:endParaRPr lang="en-US" sz="16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Franklin Gothic Medium" panose="020B0603020102020204" pitchFamily="34" charset="0"/>
                          <a:ea typeface="MS Mincho"/>
                          <a:cs typeface="Times New Roman"/>
                        </a:rPr>
                        <a:t>Engage as a Member</a:t>
                      </a:r>
                      <a:r>
                        <a:rPr lang="en-US" sz="1200" b="0" baseline="0" dirty="0">
                          <a:effectLst/>
                          <a:latin typeface="Franklin Gothic Medium" panose="020B0603020102020204" pitchFamily="34" charset="0"/>
                          <a:ea typeface="MS Mincho"/>
                          <a:cs typeface="Times New Roman"/>
                        </a:rPr>
                        <a:t> of a Diverse and Multicultural World</a:t>
                      </a:r>
                      <a:endParaRPr lang="en-US" sz="1200" b="0" dirty="0">
                        <a:effectLst/>
                        <a:latin typeface="Franklin Gothic Medium" panose="020B06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773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</a:rPr>
                        <a:t>2017-18</a:t>
                      </a:r>
                      <a:endParaRPr lang="en-US" sz="16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773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2018-19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773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2019-20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773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2020-21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effectLst/>
                <a:latin typeface="Franklin Gothic Medium" panose="020B0603020102020204" pitchFamily="34" charset="0"/>
              </a:rPr>
              <a:t>Our Husky Compact Roll-out</a:t>
            </a:r>
            <a:endParaRPr lang="en-US" sz="4400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42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5735501"/>
              </p:ext>
            </p:extLst>
          </p:nvPr>
        </p:nvGraphicFramePr>
        <p:xfrm>
          <a:off x="609600" y="1371598"/>
          <a:ext cx="7924799" cy="46482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73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191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1914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1914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140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Franklin Gothic Book" panose="020B0503020102020204" pitchFamily="34" charset="0"/>
                        </a:rPr>
                        <a:t>Year</a:t>
                      </a:r>
                      <a:endParaRPr lang="en-US" sz="14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Franklin Gothic Book" panose="020B0503020102020204" pitchFamily="34" charset="0"/>
                        </a:rPr>
                        <a:t>Planning</a:t>
                      </a:r>
                      <a:endParaRPr lang="en-US" sz="14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Franklin Gothic Book" panose="020B0503020102020204" pitchFamily="34" charset="0"/>
                        </a:rPr>
                        <a:t>Implementation</a:t>
                      </a:r>
                      <a:endParaRPr lang="en-US" sz="14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Franklin Gothic Book" panose="020B0503020102020204" pitchFamily="34" charset="0"/>
                        </a:rPr>
                        <a:t>Closing the Loop</a:t>
                      </a:r>
                      <a:endParaRPr lang="en-US" sz="14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4048">
                <a:tc row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</a:rPr>
                        <a:t>2015-16</a:t>
                      </a:r>
                      <a:endParaRPr lang="en-US" sz="16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Engage as a Member of a Diverse and Multicultural World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Engage as a Member of a Diverse and Multicultural World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Communicate Effectively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31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Franklin Gothic Medium" panose="020B0603020102020204" pitchFamily="34" charset="0"/>
                          <a:ea typeface="MS Mincho"/>
                          <a:cs typeface="Times New Roman"/>
                        </a:rPr>
                        <a:t>Think Creatively and Critically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773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</a:rPr>
                        <a:t>2016-17</a:t>
                      </a:r>
                      <a:endParaRPr lang="en-US" sz="16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Franklin Gothic Medium" panose="020B0603020102020204" pitchFamily="34" charset="0"/>
                          <a:ea typeface="MS Mincho"/>
                          <a:cs typeface="Times New Roman"/>
                        </a:rPr>
                        <a:t>Think Creatively and Critically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Engage as a Member of a Diverse and Multicultural World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773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</a:rPr>
                        <a:t>2017-18</a:t>
                      </a:r>
                      <a:endParaRPr lang="en-US" sz="16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Franklin Gothic Medium" panose="020B0603020102020204" pitchFamily="34" charset="0"/>
                          <a:ea typeface="MS Mincho"/>
                          <a:cs typeface="Times New Roman"/>
                        </a:rPr>
                        <a:t>Think Creatively and Critically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773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2018-19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773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2019-20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773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2020-21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effectLst/>
                <a:latin typeface="Franklin Gothic Medium" panose="020B0603020102020204" pitchFamily="34" charset="0"/>
              </a:rPr>
              <a:t>Our Husky Compact Roll-out</a:t>
            </a:r>
            <a:endParaRPr lang="en-US" sz="4400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22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9948966"/>
              </p:ext>
            </p:extLst>
          </p:nvPr>
        </p:nvGraphicFramePr>
        <p:xfrm>
          <a:off x="609600" y="1371598"/>
          <a:ext cx="7924799" cy="46482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73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191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1914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1914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140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Franklin Gothic Book" panose="020B0503020102020204" pitchFamily="34" charset="0"/>
                        </a:rPr>
                        <a:t>Year</a:t>
                      </a:r>
                      <a:endParaRPr lang="en-US" sz="14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Franklin Gothic Book" panose="020B0503020102020204" pitchFamily="34" charset="0"/>
                        </a:rPr>
                        <a:t>Planning</a:t>
                      </a:r>
                      <a:endParaRPr lang="en-US" sz="14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Franklin Gothic Book" panose="020B0503020102020204" pitchFamily="34" charset="0"/>
                        </a:rPr>
                        <a:t>Implementation</a:t>
                      </a:r>
                      <a:endParaRPr lang="en-US" sz="14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Franklin Gothic Book" panose="020B0503020102020204" pitchFamily="34" charset="0"/>
                        </a:rPr>
                        <a:t>Closing the Loop</a:t>
                      </a:r>
                      <a:endParaRPr lang="en-US" sz="14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4048">
                <a:tc row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</a:rPr>
                        <a:t>2015-16</a:t>
                      </a:r>
                      <a:endParaRPr lang="en-US" sz="16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Engage as</a:t>
                      </a:r>
                      <a:r>
                        <a:rPr lang="en-US" sz="1200" baseline="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 a Member of a Diverse and Multicultural World</a:t>
                      </a: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Engage as a Member of a Diverse and Multicultural World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Communicate Effectively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31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effectLst/>
                          <a:latin typeface="Franklin Gothic Book"/>
                          <a:ea typeface="MS Mincho"/>
                          <a:cs typeface="Franklin Gothic Book"/>
                        </a:rPr>
                        <a:t>Think Creatively and Critically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effectLst/>
                        <a:latin typeface="Franklin Gothic Book"/>
                        <a:ea typeface="MS Mincho"/>
                        <a:cs typeface="Franklin Gothic Book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773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</a:rPr>
                        <a:t>2016-17</a:t>
                      </a:r>
                      <a:endParaRPr lang="en-US" sz="16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Franklin Gothic Medium" panose="020B0603020102020204" pitchFamily="34" charset="0"/>
                          <a:ea typeface="MS Mincho"/>
                          <a:cs typeface="Times New Roman"/>
                        </a:rPr>
                        <a:t>Dimension</a:t>
                      </a:r>
                      <a:r>
                        <a:rPr lang="en-US" sz="1200" baseline="0" dirty="0">
                          <a:effectLst/>
                          <a:latin typeface="Franklin Gothic Medium" panose="020B0603020102020204" pitchFamily="34" charset="0"/>
                          <a:ea typeface="MS Mincho"/>
                          <a:cs typeface="Times New Roman"/>
                        </a:rPr>
                        <a:t> 4</a:t>
                      </a:r>
                      <a:endParaRPr lang="en-US" sz="1200" dirty="0">
                        <a:effectLst/>
                        <a:latin typeface="Franklin Gothic Medium" panose="020B06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effectLst/>
                          <a:latin typeface="Franklin Gothic Book"/>
                          <a:ea typeface="MS Mincho"/>
                          <a:cs typeface="Franklin Gothic Book"/>
                        </a:rPr>
                        <a:t>Think Creatively and Critically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Engage as a Member of a Diverse and Multicultural World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773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</a:rPr>
                        <a:t>2017-18</a:t>
                      </a:r>
                      <a:endParaRPr lang="en-US" sz="16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Franklin Gothic Medium" panose="020B0603020102020204" pitchFamily="34" charset="0"/>
                          <a:ea typeface="MS Mincho"/>
                          <a:cs typeface="Times New Roman"/>
                        </a:rPr>
                        <a:t>Dimension</a:t>
                      </a:r>
                      <a:r>
                        <a:rPr lang="en-US" sz="1200" baseline="0" dirty="0">
                          <a:effectLst/>
                          <a:latin typeface="Franklin Gothic Medium" panose="020B0603020102020204" pitchFamily="34" charset="0"/>
                          <a:ea typeface="MS Mincho"/>
                          <a:cs typeface="Times New Roman"/>
                        </a:rPr>
                        <a:t> 4</a:t>
                      </a:r>
                      <a:endParaRPr lang="en-US" sz="1200" dirty="0">
                        <a:effectLst/>
                        <a:latin typeface="Franklin Gothic Medium" panose="020B06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effectLst/>
                          <a:latin typeface="Franklin Gothic Book"/>
                          <a:ea typeface="MS Mincho"/>
                          <a:cs typeface="Franklin Gothic Book"/>
                        </a:rPr>
                        <a:t>Think Creatively and Critically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773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2018-19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Franklin Gothic Medium" panose="020B0603020102020204" pitchFamily="34" charset="0"/>
                          <a:ea typeface="MS Mincho"/>
                          <a:cs typeface="Times New Roman"/>
                        </a:rPr>
                        <a:t>Dimension</a:t>
                      </a:r>
                      <a:r>
                        <a:rPr lang="en-US" sz="1200" baseline="0" dirty="0">
                          <a:effectLst/>
                          <a:latin typeface="Franklin Gothic Medium" panose="020B0603020102020204" pitchFamily="34" charset="0"/>
                          <a:ea typeface="MS Mincho"/>
                          <a:cs typeface="Times New Roman"/>
                        </a:rPr>
                        <a:t> 4</a:t>
                      </a:r>
                      <a:endParaRPr lang="en-US" sz="1200" dirty="0">
                        <a:effectLst/>
                        <a:latin typeface="Franklin Gothic Medium" panose="020B06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773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2019-20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773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2020-21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effectLst/>
                <a:latin typeface="Franklin Gothic Medium" panose="020B0603020102020204" pitchFamily="34" charset="0"/>
              </a:rPr>
              <a:t>Our Husky Compact Roll-out</a:t>
            </a:r>
            <a:endParaRPr lang="en-US" sz="4400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20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1047376"/>
              </p:ext>
            </p:extLst>
          </p:nvPr>
        </p:nvGraphicFramePr>
        <p:xfrm>
          <a:off x="609600" y="1371598"/>
          <a:ext cx="7924799" cy="46482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73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191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1914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1914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140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Franklin Gothic Book" panose="020B0503020102020204" pitchFamily="34" charset="0"/>
                        </a:rPr>
                        <a:t>Year</a:t>
                      </a:r>
                      <a:endParaRPr lang="en-US" sz="14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Franklin Gothic Book" panose="020B0503020102020204" pitchFamily="34" charset="0"/>
                        </a:rPr>
                        <a:t>Planning</a:t>
                      </a:r>
                      <a:endParaRPr lang="en-US" sz="14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Franklin Gothic Book" panose="020B0503020102020204" pitchFamily="34" charset="0"/>
                        </a:rPr>
                        <a:t>Implementation</a:t>
                      </a:r>
                      <a:endParaRPr lang="en-US" sz="14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Franklin Gothic Book" panose="020B0503020102020204" pitchFamily="34" charset="0"/>
                        </a:rPr>
                        <a:t>Closing the Loop</a:t>
                      </a:r>
                      <a:endParaRPr lang="en-US" sz="14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4048">
                <a:tc row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</a:rPr>
                        <a:t>2015-16</a:t>
                      </a:r>
                      <a:endParaRPr lang="en-US" sz="16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Engage as a Member of a Diverse and Multicultural World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Engage as a Member of a Diverse and Multicultural World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Communicate Effectively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31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effectLst/>
                          <a:latin typeface="Franklin Gothic Book"/>
                          <a:ea typeface="MS Mincho"/>
                          <a:cs typeface="Franklin Gothic Book"/>
                        </a:rPr>
                        <a:t>Think Creatively and Critically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effectLst/>
                        <a:latin typeface="Franklin Gothic Book"/>
                        <a:ea typeface="MS Mincho"/>
                        <a:cs typeface="Franklin Gothic Book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773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</a:rPr>
                        <a:t>2016-17</a:t>
                      </a:r>
                      <a:endParaRPr lang="en-US" sz="16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Dimension</a:t>
                      </a:r>
                      <a:r>
                        <a:rPr lang="en-US" sz="1200" baseline="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 4</a:t>
                      </a: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effectLst/>
                          <a:latin typeface="Franklin Gothic Book"/>
                          <a:ea typeface="MS Mincho"/>
                          <a:cs typeface="Franklin Gothic Book"/>
                        </a:rPr>
                        <a:t>Think Creatively and Critically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Engage as a Member of a Diverse and Multicultural World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773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</a:rPr>
                        <a:t>2017-18</a:t>
                      </a:r>
                      <a:endParaRPr lang="en-US" sz="16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Franklin Gothic Medium" panose="020B0603020102020204" pitchFamily="34" charset="0"/>
                          <a:ea typeface="MS Mincho"/>
                          <a:cs typeface="Times New Roman"/>
                        </a:rPr>
                        <a:t>Dimension 5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Dimension</a:t>
                      </a:r>
                      <a:r>
                        <a:rPr lang="en-US" sz="1200" baseline="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 4</a:t>
                      </a: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effectLst/>
                          <a:latin typeface="Franklin Gothic Book"/>
                          <a:ea typeface="MS Mincho"/>
                          <a:cs typeface="Franklin Gothic Book"/>
                        </a:rPr>
                        <a:t>Think Creatively and Critically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773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2018-19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Franklin Gothic Medium" panose="020B0603020102020204" pitchFamily="34" charset="0"/>
                          <a:ea typeface="MS Mincho"/>
                          <a:cs typeface="Times New Roman"/>
                        </a:rPr>
                        <a:t>Dimension 5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Dimension</a:t>
                      </a:r>
                      <a:r>
                        <a:rPr lang="en-US" sz="1200" baseline="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 4</a:t>
                      </a: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773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2019-20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Franklin Gothic Medium" panose="020B0603020102020204" pitchFamily="34" charset="0"/>
                          <a:ea typeface="MS Mincho"/>
                          <a:cs typeface="Times New Roman"/>
                        </a:rPr>
                        <a:t>Dimension 5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773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2020-21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effectLst/>
                <a:latin typeface="Franklin Gothic Medium" panose="020B0603020102020204" pitchFamily="34" charset="0"/>
              </a:rPr>
              <a:t>Our Husky Compact Roll-out</a:t>
            </a:r>
            <a:endParaRPr lang="en-US" sz="4400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89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8295689"/>
              </p:ext>
            </p:extLst>
          </p:nvPr>
        </p:nvGraphicFramePr>
        <p:xfrm>
          <a:off x="609600" y="1371598"/>
          <a:ext cx="7924799" cy="46482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73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191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1914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1914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140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Franklin Gothic Book" panose="020B0503020102020204" pitchFamily="34" charset="0"/>
                        </a:rPr>
                        <a:t>Year</a:t>
                      </a:r>
                      <a:endParaRPr lang="en-US" sz="14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Franklin Gothic Book" panose="020B0503020102020204" pitchFamily="34" charset="0"/>
                        </a:rPr>
                        <a:t>Planning</a:t>
                      </a:r>
                      <a:endParaRPr lang="en-US" sz="14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Franklin Gothic Book" panose="020B0503020102020204" pitchFamily="34" charset="0"/>
                        </a:rPr>
                        <a:t>Implementation</a:t>
                      </a:r>
                      <a:endParaRPr lang="en-US" sz="14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Franklin Gothic Book" panose="020B0503020102020204" pitchFamily="34" charset="0"/>
                        </a:rPr>
                        <a:t>Closing the Loop</a:t>
                      </a:r>
                      <a:endParaRPr lang="en-US" sz="14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4048">
                <a:tc row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</a:rPr>
                        <a:t>2015-16</a:t>
                      </a:r>
                      <a:endParaRPr lang="en-US" sz="16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Engage as</a:t>
                      </a:r>
                      <a:r>
                        <a:rPr lang="en-US" sz="1200" baseline="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 a Member of a Diverse and Multicultural World</a:t>
                      </a: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Engage as a Member of a Diverse and Multicultural World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Communicate Effectively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31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effectLst/>
                          <a:latin typeface="Franklin Gothic Book"/>
                          <a:ea typeface="MS Mincho"/>
                          <a:cs typeface="Franklin Gothic Book"/>
                        </a:rPr>
                        <a:t>Think Creatively and Critically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effectLst/>
                        <a:latin typeface="Franklin Gothic Book"/>
                        <a:ea typeface="MS Mincho"/>
                        <a:cs typeface="Franklin Gothic Book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773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</a:rPr>
                        <a:t>2016-17</a:t>
                      </a:r>
                      <a:endParaRPr lang="en-US" sz="16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Dimension</a:t>
                      </a:r>
                      <a:r>
                        <a:rPr lang="en-US" sz="1200" baseline="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 4</a:t>
                      </a: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effectLst/>
                          <a:latin typeface="Franklin Gothic Book"/>
                          <a:ea typeface="MS Mincho"/>
                          <a:cs typeface="Franklin Gothic Book"/>
                        </a:rPr>
                        <a:t>Think Creatively and Critically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Engage as</a:t>
                      </a:r>
                      <a:r>
                        <a:rPr lang="en-US" sz="1200" baseline="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 a Member of a Diverse and Multicultural World</a:t>
                      </a: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773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</a:rPr>
                        <a:t>2017-18</a:t>
                      </a:r>
                      <a:endParaRPr lang="en-US" sz="16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Dimension 5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Dimension</a:t>
                      </a:r>
                      <a:r>
                        <a:rPr lang="en-US" sz="1200" baseline="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 4</a:t>
                      </a: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effectLst/>
                          <a:latin typeface="Franklin Gothic Book"/>
                          <a:ea typeface="MS Mincho"/>
                          <a:cs typeface="Franklin Gothic Book"/>
                        </a:rPr>
                        <a:t>Think Creatively and Critically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773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2018-19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Franklin Gothic Medium" panose="020B0603020102020204" pitchFamily="34" charset="0"/>
                          <a:ea typeface="MS Mincho"/>
                          <a:cs typeface="Times New Roman"/>
                        </a:rPr>
                        <a:t>Dimension 6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Dimension 5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Dimension</a:t>
                      </a:r>
                      <a:r>
                        <a:rPr lang="en-US" sz="1200" baseline="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 4</a:t>
                      </a: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773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2019-20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Franklin Gothic Medium" panose="020B0603020102020204" pitchFamily="34" charset="0"/>
                          <a:ea typeface="MS Mincho"/>
                          <a:cs typeface="Times New Roman"/>
                        </a:rPr>
                        <a:t>Dimension 6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Dimension 5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773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2020-21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effectLst/>
                        <a:latin typeface="Franklin Gothic Medium" panose="020B06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Franklin Gothic Medium" panose="020B0603020102020204" pitchFamily="34" charset="0"/>
                          <a:ea typeface="MS Mincho"/>
                          <a:cs typeface="Times New Roman"/>
                        </a:rPr>
                        <a:t>Dimension 6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effectLst/>
                <a:latin typeface="Franklin Gothic Medium" panose="020B0603020102020204" pitchFamily="34" charset="0"/>
              </a:rPr>
              <a:t>Our Husky Compact Roll-out</a:t>
            </a:r>
            <a:endParaRPr lang="en-US" sz="4400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29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7611107"/>
              </p:ext>
            </p:extLst>
          </p:nvPr>
        </p:nvGraphicFramePr>
        <p:xfrm>
          <a:off x="609600" y="1371598"/>
          <a:ext cx="7924799" cy="46482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73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191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1914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1914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140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Franklin Gothic Book" panose="020B0503020102020204" pitchFamily="34" charset="0"/>
                        </a:rPr>
                        <a:t>Year</a:t>
                      </a:r>
                      <a:endParaRPr lang="en-US" sz="14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Franklin Gothic Book" panose="020B0503020102020204" pitchFamily="34" charset="0"/>
                        </a:rPr>
                        <a:t>Planning</a:t>
                      </a:r>
                      <a:endParaRPr lang="en-US" sz="14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Franklin Gothic Book" panose="020B0503020102020204" pitchFamily="34" charset="0"/>
                        </a:rPr>
                        <a:t>Implementation</a:t>
                      </a:r>
                      <a:endParaRPr lang="en-US" sz="14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Franklin Gothic Book" panose="020B0503020102020204" pitchFamily="34" charset="0"/>
                        </a:rPr>
                        <a:t>Closing the Loop</a:t>
                      </a:r>
                      <a:endParaRPr lang="en-US" sz="14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4048">
                <a:tc row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</a:rPr>
                        <a:t>2015-16</a:t>
                      </a:r>
                      <a:endParaRPr lang="en-US" sz="16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Engage as a Member of a Diverse and Multicultural World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Engage as a Member of a Diverse and Multicultural World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Communicate Effectively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31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effectLst/>
                          <a:latin typeface="Franklin Gothic Book"/>
                          <a:ea typeface="MS Mincho"/>
                          <a:cs typeface="Franklin Gothic Book"/>
                        </a:rPr>
                        <a:t>Think Creatively and Critically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effectLst/>
                        <a:latin typeface="Franklin Gothic Book"/>
                        <a:ea typeface="MS Mincho"/>
                        <a:cs typeface="Franklin Gothic Book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773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</a:rPr>
                        <a:t>2016-17</a:t>
                      </a:r>
                      <a:endParaRPr lang="en-US" sz="16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Dimension</a:t>
                      </a:r>
                      <a:r>
                        <a:rPr lang="en-US" sz="1200" baseline="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 4</a:t>
                      </a: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effectLst/>
                          <a:latin typeface="Franklin Gothic Book"/>
                          <a:ea typeface="MS Mincho"/>
                          <a:cs typeface="Franklin Gothic Book"/>
                        </a:rPr>
                        <a:t>Think Creatively and Critically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Engage as a Member of a Diverse and Multicultural World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773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</a:rPr>
                        <a:t>2017-18</a:t>
                      </a:r>
                      <a:endParaRPr lang="en-US" sz="16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Dimension 5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Dimension</a:t>
                      </a:r>
                      <a:r>
                        <a:rPr lang="en-US" sz="1200" baseline="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 4</a:t>
                      </a: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effectLst/>
                          <a:latin typeface="Franklin Gothic Book"/>
                          <a:ea typeface="MS Mincho"/>
                          <a:cs typeface="Franklin Gothic Book"/>
                        </a:rPr>
                        <a:t>Think Creatively and Critically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773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2018-19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Dimension 6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Dimension 5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Dimension</a:t>
                      </a:r>
                      <a:r>
                        <a:rPr lang="en-US" sz="1200" baseline="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 4</a:t>
                      </a: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773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2019-20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Franklin Gothic Medium" panose="020B0603020102020204" pitchFamily="34" charset="0"/>
                          <a:ea typeface="MS Mincho"/>
                          <a:cs typeface="Times New Roman"/>
                        </a:rPr>
                        <a:t>Communicate Effectively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Dimension 6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Dimension 5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773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2020-21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effectLst/>
                        <a:latin typeface="Franklin Gothic Medium" panose="020B06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Franklin Gothic Medium" panose="020B0603020102020204" pitchFamily="34" charset="0"/>
                          <a:ea typeface="MS Mincho"/>
                          <a:cs typeface="Times New Roman"/>
                        </a:rPr>
                        <a:t>Communicate Effectively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Dimension 6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effectLst/>
                <a:latin typeface="Franklin Gothic Medium" panose="020B0603020102020204" pitchFamily="34" charset="0"/>
              </a:rPr>
              <a:t>Our Husky Compact Roll-out</a:t>
            </a:r>
            <a:endParaRPr lang="en-US" sz="4400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64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6266206"/>
              </p:ext>
            </p:extLst>
          </p:nvPr>
        </p:nvGraphicFramePr>
        <p:xfrm>
          <a:off x="609600" y="1371598"/>
          <a:ext cx="7924799" cy="46482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73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191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1914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1914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140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Franklin Gothic Book" panose="020B0503020102020204" pitchFamily="34" charset="0"/>
                        </a:rPr>
                        <a:t>Year</a:t>
                      </a:r>
                      <a:endParaRPr lang="en-US" sz="14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Franklin Gothic Book" panose="020B0503020102020204" pitchFamily="34" charset="0"/>
                        </a:rPr>
                        <a:t>Planning</a:t>
                      </a:r>
                      <a:endParaRPr lang="en-US" sz="14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Franklin Gothic Book" panose="020B0503020102020204" pitchFamily="34" charset="0"/>
                        </a:rPr>
                        <a:t>Implementation</a:t>
                      </a:r>
                      <a:endParaRPr lang="en-US" sz="14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Franklin Gothic Book" panose="020B0503020102020204" pitchFamily="34" charset="0"/>
                        </a:rPr>
                        <a:t>Closing the Loop</a:t>
                      </a:r>
                      <a:endParaRPr lang="en-US" sz="14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4048">
                <a:tc row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</a:rPr>
                        <a:t>2015-16</a:t>
                      </a:r>
                      <a:endParaRPr lang="en-US" sz="16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Engage as a Member of a Diverse and Multicultural World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Engage as a Member of a Diverse and Multicultural World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Communicate Effectively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31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effectLst/>
                          <a:latin typeface="Franklin Gothic Book"/>
                          <a:ea typeface="MS Mincho"/>
                          <a:cs typeface="Franklin Gothic Book"/>
                        </a:rPr>
                        <a:t>Think Creatively and Critically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effectLst/>
                        <a:latin typeface="Franklin Gothic Book"/>
                        <a:ea typeface="MS Mincho"/>
                        <a:cs typeface="Franklin Gothic Book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773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</a:rPr>
                        <a:t>2016-17</a:t>
                      </a:r>
                      <a:endParaRPr lang="en-US" sz="16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Dimension</a:t>
                      </a:r>
                      <a:r>
                        <a:rPr lang="en-US" sz="1200" baseline="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 4</a:t>
                      </a: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effectLst/>
                          <a:latin typeface="Franklin Gothic Book"/>
                          <a:ea typeface="MS Mincho"/>
                          <a:cs typeface="Franklin Gothic Book"/>
                        </a:rPr>
                        <a:t>Think Creatively and Critically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Engage as a Member of a Diverse and Multicultural World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773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</a:rPr>
                        <a:t>2017-18</a:t>
                      </a:r>
                      <a:endParaRPr lang="en-US" sz="16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Dimension 5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Dimension</a:t>
                      </a:r>
                      <a:r>
                        <a:rPr lang="en-US" sz="1200" baseline="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 4</a:t>
                      </a: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effectLst/>
                          <a:latin typeface="Franklin Gothic Book"/>
                          <a:ea typeface="MS Mincho"/>
                          <a:cs typeface="Franklin Gothic Book"/>
                        </a:rPr>
                        <a:t>Think Creatively and Critically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773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2018-19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Dimension 6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Dimension 5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Dimension</a:t>
                      </a:r>
                      <a:r>
                        <a:rPr lang="en-US" sz="1200" baseline="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 4</a:t>
                      </a:r>
                      <a:endParaRPr lang="en-US" sz="1200" dirty="0">
                        <a:effectLst/>
                        <a:latin typeface="Franklin Gothic Book" panose="020B05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773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2019-20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Communicate Effectively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Dimension 6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Dimension 5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7739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2020-21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Franklin Gothic Medium" panose="020B0603020102020204" pitchFamily="34" charset="0"/>
                          <a:ea typeface="MS Mincho"/>
                          <a:cs typeface="Times New Roman"/>
                        </a:rPr>
                        <a:t>Engage as a Member</a:t>
                      </a:r>
                      <a:r>
                        <a:rPr lang="en-US" sz="1200" baseline="0" dirty="0">
                          <a:effectLst/>
                          <a:latin typeface="Franklin Gothic Medium" panose="020B0603020102020204" pitchFamily="34" charset="0"/>
                          <a:ea typeface="MS Mincho"/>
                          <a:cs typeface="Times New Roman"/>
                        </a:rPr>
                        <a:t> of a Diverse and Multicultural World</a:t>
                      </a:r>
                      <a:endParaRPr lang="en-US" sz="1200" dirty="0">
                        <a:effectLst/>
                        <a:latin typeface="Franklin Gothic Medium" panose="020B0603020102020204" pitchFamily="34" charset="0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Communicate Effectively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Franklin Gothic Book" panose="020B0503020102020204" pitchFamily="34" charset="0"/>
                          <a:ea typeface="MS Mincho"/>
                          <a:cs typeface="Times New Roman"/>
                        </a:rPr>
                        <a:t>Dimension 6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effectLst/>
                <a:latin typeface="Franklin Gothic Medium" panose="020B0603020102020204" pitchFamily="34" charset="0"/>
              </a:rPr>
              <a:t>Our Husky Compact Roll-out</a:t>
            </a:r>
            <a:endParaRPr lang="en-US" sz="4400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23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 smtClean="0">
                <a:latin typeface="Franklin Gothic Book" panose="020B0503020102020204" pitchFamily="34" charset="0"/>
              </a:rPr>
              <a:t>Compliance    </a:t>
            </a:r>
          </a:p>
          <a:p>
            <a:pPr marL="0" indent="0" algn="ctr">
              <a:buNone/>
            </a:pPr>
            <a:r>
              <a:rPr lang="en-US" sz="3200" dirty="0" smtClean="0">
                <a:latin typeface="Franklin Gothic Book" panose="020B0503020102020204" pitchFamily="34" charset="0"/>
              </a:rPr>
              <a:t>           </a:t>
            </a:r>
          </a:p>
          <a:p>
            <a:pPr marL="0" indent="0" algn="ctr">
              <a:buNone/>
            </a:pPr>
            <a:r>
              <a:rPr lang="en-US" sz="3200" dirty="0" smtClean="0">
                <a:latin typeface="Franklin Gothic Book" panose="020B0503020102020204" pitchFamily="34" charset="0"/>
              </a:rPr>
              <a:t>shared community values</a:t>
            </a:r>
          </a:p>
          <a:p>
            <a:pPr marL="514350" indent="-514350" algn="ctr">
              <a:buFont typeface="Arial" panose="020B0604020202020204" pitchFamily="34" charset="0"/>
              <a:buChar char="•"/>
            </a:pPr>
            <a:endParaRPr lang="en-US" sz="3200" dirty="0">
              <a:latin typeface="Franklin Gothic Book" panose="020B0503020102020204" pitchFamily="34" charset="0"/>
            </a:endParaRPr>
          </a:p>
          <a:p>
            <a:pPr marL="0" indent="0" algn="ctr">
              <a:buNone/>
            </a:pPr>
            <a:r>
              <a:rPr lang="en-US" sz="3200" dirty="0">
                <a:latin typeface="Franklin Gothic Book" panose="020B0503020102020204" pitchFamily="34" charset="0"/>
              </a:rPr>
              <a:t>I</a:t>
            </a:r>
            <a:r>
              <a:rPr lang="en-US" sz="3200" dirty="0" smtClean="0">
                <a:latin typeface="Franklin Gothic Book" panose="020B0503020102020204" pitchFamily="34" charset="0"/>
              </a:rPr>
              <a:t>nstitutional </a:t>
            </a:r>
            <a:r>
              <a:rPr lang="en-US" sz="3200" dirty="0">
                <a:latin typeface="Franklin Gothic Book" panose="020B0503020102020204" pitchFamily="34" charset="0"/>
              </a:rPr>
              <a:t>l</a:t>
            </a:r>
            <a:r>
              <a:rPr lang="en-US" sz="3200" dirty="0" smtClean="0">
                <a:latin typeface="Franklin Gothic Book" panose="020B0503020102020204" pitchFamily="34" charset="0"/>
              </a:rPr>
              <a:t>earning </a:t>
            </a:r>
            <a:r>
              <a:rPr lang="en-US" sz="3200" dirty="0">
                <a:latin typeface="Franklin Gothic Book" panose="020B0503020102020204" pitchFamily="34" charset="0"/>
              </a:rPr>
              <a:t>o</a:t>
            </a:r>
            <a:r>
              <a:rPr lang="en-US" sz="3200" dirty="0" smtClean="0">
                <a:latin typeface="Franklin Gothic Book" panose="020B0503020102020204" pitchFamily="34" charset="0"/>
              </a:rPr>
              <a:t>utcomes </a:t>
            </a:r>
          </a:p>
          <a:p>
            <a:pPr marL="0" indent="0" algn="ctr">
              <a:buNone/>
            </a:pPr>
            <a:endParaRPr lang="en-US" sz="3200" dirty="0" smtClean="0">
              <a:latin typeface="Franklin Gothic Book" panose="020B0503020102020204" pitchFamily="34" charset="0"/>
            </a:endParaRPr>
          </a:p>
          <a:p>
            <a:pPr marL="0" indent="0" algn="ctr">
              <a:buNone/>
            </a:pPr>
            <a:r>
              <a:rPr lang="en-US" sz="3200" dirty="0" smtClean="0">
                <a:latin typeface="Franklin Gothic Book" panose="020B0503020102020204" pitchFamily="34" charset="0"/>
              </a:rPr>
              <a:t>t</a:t>
            </a:r>
            <a:r>
              <a:rPr lang="en-US" sz="3200" dirty="0" smtClean="0">
                <a:latin typeface="Franklin Gothic Book" panose="020B0503020102020204" pitchFamily="34" charset="0"/>
              </a:rPr>
              <a:t>ransformative </a:t>
            </a:r>
            <a:r>
              <a:rPr lang="en-US" sz="3200" dirty="0">
                <a:latin typeface="Franklin Gothic Book" panose="020B0503020102020204" pitchFamily="34" charset="0"/>
              </a:rPr>
              <a:t>l</a:t>
            </a:r>
            <a:r>
              <a:rPr lang="en-US" sz="3200" dirty="0" smtClean="0">
                <a:latin typeface="Franklin Gothic Book" panose="020B0503020102020204" pitchFamily="34" charset="0"/>
              </a:rPr>
              <a:t>earning </a:t>
            </a:r>
            <a:r>
              <a:rPr lang="en-US" sz="3200" dirty="0">
                <a:latin typeface="Franklin Gothic Book" panose="020B0503020102020204" pitchFamily="34" charset="0"/>
              </a:rPr>
              <a:t>e</a:t>
            </a:r>
            <a:r>
              <a:rPr lang="en-US" sz="3200" dirty="0" smtClean="0">
                <a:latin typeface="Franklin Gothic Book" panose="020B0503020102020204" pitchFamily="34" charset="0"/>
              </a:rPr>
              <a:t>nvironment</a:t>
            </a:r>
            <a:endParaRPr lang="en-US" sz="3200" dirty="0" smtClean="0">
              <a:latin typeface="Franklin Gothic Book" panose="020B0503020102020204" pitchFamily="34" charset="0"/>
            </a:endParaRPr>
          </a:p>
          <a:p>
            <a:pPr marL="0" indent="0" algn="ctr">
              <a:buNone/>
            </a:pPr>
            <a:endParaRPr lang="en-US" dirty="0" smtClean="0"/>
          </a:p>
          <a:p>
            <a:pPr marL="514350" indent="-514350" algn="ctr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Franklin Gothic Book" panose="020B0503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effectLst/>
                <a:latin typeface="Franklin Gothic Medium" panose="020B0603020102020204" pitchFamily="34" charset="0"/>
              </a:rPr>
              <a:t>Our Story</a:t>
            </a:r>
            <a:endParaRPr lang="en-US" sz="4800" dirty="0">
              <a:effectLst/>
              <a:latin typeface="Franklin Gothic Medium" panose="020B06030201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791200"/>
            <a:ext cx="1219200" cy="873055"/>
          </a:xfrm>
          <a:prstGeom prst="rect">
            <a:avLst/>
          </a:prstGeom>
        </p:spPr>
      </p:pic>
      <p:sp>
        <p:nvSpPr>
          <p:cNvPr id="4" name="Right Arrow 3"/>
          <p:cNvSpPr/>
          <p:nvPr/>
        </p:nvSpPr>
        <p:spPr>
          <a:xfrm rot="5400000">
            <a:off x="4267200" y="2209800"/>
            <a:ext cx="5334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rot="5400000">
            <a:off x="4267200" y="4343400"/>
            <a:ext cx="5334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20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832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dirty="0">
                <a:latin typeface="Franklin Gothic Book" panose="020B0503020102020204" pitchFamily="34" charset="0"/>
              </a:rPr>
              <a:t>What do we mean?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ranklin Gothic Book" panose="020B0503020102020204" pitchFamily="34" charset="0"/>
              </a:rPr>
              <a:t>How programs </a:t>
            </a:r>
            <a:r>
              <a:rPr lang="en-US" sz="2800" dirty="0">
                <a:latin typeface="Franklin Gothic Book" panose="020B0503020102020204" pitchFamily="34" charset="0"/>
              </a:rPr>
              <a:t>already deliver on </a:t>
            </a:r>
            <a:r>
              <a:rPr lang="en-US" sz="2800" dirty="0" smtClean="0">
                <a:latin typeface="Franklin Gothic Book" panose="020B0503020102020204" pitchFamily="34" charset="0"/>
              </a:rPr>
              <a:t>Our </a:t>
            </a:r>
            <a:r>
              <a:rPr lang="en-US" sz="2800" dirty="0">
                <a:latin typeface="Franklin Gothic Book" panose="020B0503020102020204" pitchFamily="34" charset="0"/>
              </a:rPr>
              <a:t>Husky Compact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600" dirty="0">
                <a:latin typeface="Franklin Gothic Book" panose="020B0503020102020204" pitchFamily="34" charset="0"/>
              </a:rPr>
              <a:t>O</a:t>
            </a:r>
            <a:r>
              <a:rPr lang="en-US" sz="2600" dirty="0" smtClean="0">
                <a:latin typeface="Franklin Gothic Book" panose="020B0503020102020204" pitchFamily="34" charset="0"/>
              </a:rPr>
              <a:t>rient </a:t>
            </a:r>
            <a:r>
              <a:rPr lang="en-US" sz="2600" dirty="0">
                <a:latin typeface="Franklin Gothic Book" panose="020B0503020102020204" pitchFamily="34" charset="0"/>
              </a:rPr>
              <a:t>program outcomes to the OHC dimensions (in a disciplinarily appropriate way)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ranklin Gothic Book" panose="020B0503020102020204" pitchFamily="34" charset="0"/>
              </a:rPr>
              <a:t>How </a:t>
            </a:r>
            <a:r>
              <a:rPr lang="en-US" sz="2800" dirty="0">
                <a:latin typeface="Franklin Gothic Book" panose="020B0503020102020204" pitchFamily="34" charset="0"/>
              </a:rPr>
              <a:t>students will be exposed to the OHC dimensions </a:t>
            </a:r>
            <a:endParaRPr lang="en-US" sz="2800" dirty="0" smtClean="0">
              <a:latin typeface="Franklin Gothic Book" panose="020B050302010202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600" dirty="0">
                <a:latin typeface="Franklin Gothic Book" panose="020B0503020102020204" pitchFamily="34" charset="0"/>
              </a:rPr>
              <a:t>U</a:t>
            </a:r>
            <a:r>
              <a:rPr lang="en-US" sz="2600" dirty="0" smtClean="0">
                <a:latin typeface="Franklin Gothic Book" panose="020B0503020102020204" pitchFamily="34" charset="0"/>
              </a:rPr>
              <a:t>se </a:t>
            </a:r>
            <a:r>
              <a:rPr lang="en-US" sz="2600" dirty="0">
                <a:latin typeface="Franklin Gothic Book" panose="020B0503020102020204" pitchFamily="34" charset="0"/>
              </a:rPr>
              <a:t>of </a:t>
            </a:r>
            <a:r>
              <a:rPr lang="en-US" sz="2600" dirty="0" smtClean="0">
                <a:latin typeface="Franklin Gothic Book" panose="020B0503020102020204" pitchFamily="34" charset="0"/>
              </a:rPr>
              <a:t>assessment to </a:t>
            </a:r>
            <a:r>
              <a:rPr lang="en-US" sz="2600" dirty="0">
                <a:latin typeface="Franklin Gothic Book" panose="020B0503020102020204" pitchFamily="34" charset="0"/>
              </a:rPr>
              <a:t>inform ongoing alignment and improvement</a:t>
            </a:r>
          </a:p>
          <a:p>
            <a:pPr marL="393192" lvl="1" indent="0">
              <a:buNone/>
            </a:pPr>
            <a:endParaRPr lang="en-US" dirty="0">
              <a:latin typeface="Franklin Gothic Book" panose="020B0503020102020204" pitchFamily="34" charset="0"/>
            </a:endParaRPr>
          </a:p>
          <a:p>
            <a:pPr lvl="1"/>
            <a:endParaRPr lang="en-US" dirty="0">
              <a:latin typeface="Franklin Gothic Book" panose="020B0503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effectLst/>
                <a:latin typeface="Franklin Gothic Medium" panose="020B0603020102020204" pitchFamily="34" charset="0"/>
              </a:rPr>
              <a:t>Alignment Defined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791200"/>
            <a:ext cx="1219200" cy="873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33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7091"/>
          </a:xfrm>
        </p:spPr>
        <p:txBody>
          <a:bodyPr vert="horz" anchor="t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Franklin Gothic Book" panose="020B0503020102020204" pitchFamily="34" charset="0"/>
              </a:rPr>
              <a:t>70</a:t>
            </a:r>
            <a:r>
              <a:rPr lang="en-US" sz="3200" dirty="0">
                <a:latin typeface="Franklin Gothic Book" panose="020B0503020102020204" pitchFamily="34" charset="0"/>
              </a:rPr>
              <a:t>% of programs had </a:t>
            </a:r>
            <a:r>
              <a:rPr lang="en-US" sz="3200" dirty="0">
                <a:latin typeface="Franklin Gothic Book" panose="020B0503020102020204" pitchFamily="34" charset="0"/>
              </a:rPr>
              <a:t>l</a:t>
            </a:r>
            <a:r>
              <a:rPr lang="en-US" sz="3200" dirty="0" smtClean="0">
                <a:latin typeface="Franklin Gothic Book" panose="020B0503020102020204" pitchFamily="34" charset="0"/>
              </a:rPr>
              <a:t>earning </a:t>
            </a:r>
            <a:r>
              <a:rPr lang="en-US" sz="3200" dirty="0">
                <a:latin typeface="Franklin Gothic Book" panose="020B0503020102020204" pitchFamily="34" charset="0"/>
              </a:rPr>
              <a:t>o</a:t>
            </a:r>
            <a:r>
              <a:rPr lang="en-US" sz="3200" dirty="0" smtClean="0">
                <a:latin typeface="Franklin Gothic Book" panose="020B0503020102020204" pitchFamily="34" charset="0"/>
              </a:rPr>
              <a:t>utcomes</a:t>
            </a:r>
            <a:endParaRPr lang="en-US" sz="3200" dirty="0">
              <a:latin typeface="Franklin Gothic Book" panose="020B05030201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>
                <a:latin typeface="Franklin Gothic Book" panose="020B0503020102020204" pitchFamily="34" charset="0"/>
              </a:rPr>
              <a:t>All courses </a:t>
            </a:r>
            <a:r>
              <a:rPr lang="en-US" sz="3200" dirty="0" smtClean="0">
                <a:latin typeface="Franklin Gothic Book" panose="020B0503020102020204" pitchFamily="34" charset="0"/>
              </a:rPr>
              <a:t>had learning </a:t>
            </a:r>
            <a:r>
              <a:rPr lang="en-US" sz="3200" dirty="0">
                <a:latin typeface="Franklin Gothic Book" panose="020B0503020102020204" pitchFamily="34" charset="0"/>
              </a:rPr>
              <a:t>o</a:t>
            </a:r>
            <a:r>
              <a:rPr lang="en-US" sz="3200" dirty="0" smtClean="0">
                <a:latin typeface="Franklin Gothic Book" panose="020B0503020102020204" pitchFamily="34" charset="0"/>
              </a:rPr>
              <a:t>utcomes</a:t>
            </a:r>
            <a:endParaRPr lang="en-US" sz="3200" dirty="0">
              <a:latin typeface="Franklin Gothic Book" panose="020B05030201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>
                <a:latin typeface="Franklin Gothic Book" panose="020B0503020102020204" pitchFamily="34" charset="0"/>
              </a:rPr>
              <a:t>Backwards design model not possible</a:t>
            </a:r>
            <a:endParaRPr lang="en-US" sz="2800" dirty="0">
              <a:latin typeface="Franklin Gothic Book" panose="020B05030201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>
                <a:latin typeface="Franklin Gothic Book" panose="020B0503020102020204" pitchFamily="34" charset="0"/>
              </a:rPr>
              <a:t>Process created in order to facilitate program discussions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>
                <a:latin typeface="Franklin Gothic Book" panose="020B0503020102020204" pitchFamily="34" charset="0"/>
              </a:rPr>
              <a:t>Co-curricular alignment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effectLst/>
                <a:latin typeface="Franklin Gothic Medium" panose="020B0603020102020204" pitchFamily="34" charset="0"/>
              </a:rPr>
              <a:t>Process of Alignment</a:t>
            </a:r>
            <a:endParaRPr lang="en-US" sz="4800" dirty="0">
              <a:effectLst/>
              <a:latin typeface="Franklin Gothic Medium" panose="020B06030201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791200"/>
            <a:ext cx="1219200" cy="873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25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544180" y="565355"/>
            <a:ext cx="4916068" cy="6359909"/>
          </a:xfr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dirty="0" smtClean="0">
                <a:effectLst/>
                <a:latin typeface="Franklin Gothic Medium" panose="020B0603020102020204" pitchFamily="34" charset="0"/>
              </a:rPr>
              <a:t>OHC Spider </a:t>
            </a:r>
            <a:r>
              <a:rPr lang="en-US" sz="4800" dirty="0">
                <a:effectLst/>
                <a:latin typeface="Franklin Gothic Medium" panose="020B0603020102020204" pitchFamily="34" charset="0"/>
              </a:rPr>
              <a:t>Web</a:t>
            </a:r>
          </a:p>
        </p:txBody>
      </p:sp>
      <p:sp>
        <p:nvSpPr>
          <p:cNvPr id="6" name="Rectangle 5"/>
          <p:cNvSpPr/>
          <p:nvPr/>
        </p:nvSpPr>
        <p:spPr>
          <a:xfrm>
            <a:off x="7162800" y="2514600"/>
            <a:ext cx="838200" cy="2667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791200"/>
            <a:ext cx="1219200" cy="873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67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5197411"/>
              </p:ext>
            </p:extLst>
          </p:nvPr>
        </p:nvGraphicFramePr>
        <p:xfrm>
          <a:off x="457200" y="1330461"/>
          <a:ext cx="8229600" cy="4460739"/>
        </p:xfrm>
        <a:graphic>
          <a:graphicData uri="http://schemas.openxmlformats.org/drawingml/2006/table">
            <a:tbl>
              <a:tblPr firstRow="1" bandRow="1" bandCol="1">
                <a:tableStyleId>{7E9639D4-E3E2-4D34-9284-5A2195B3D0D7}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812297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Program Outcomes</a:t>
                      </a:r>
                    </a:p>
                  </a:txBody>
                  <a:tcPr anchor="b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Communicate Effectively</a:t>
                      </a:r>
                    </a:p>
                  </a:txBody>
                  <a:tcPr anchor="b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Think Creatively,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 Critically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anchor="b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Engage as a Member of a Diverse,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 Multicultural World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anchor="b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Seek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 and Apply Knowledge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anchor="b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Act with Personal Integrity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 and Civic Responsibility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anchor="b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Integrate Existing and Evolving Technologies</a:t>
                      </a:r>
                    </a:p>
                  </a:txBody>
                  <a:tcPr anchor="b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3557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3557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3557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3557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3557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93557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93557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effectLst/>
                <a:latin typeface="Franklin Gothic Medium" panose="020B0603020102020204" pitchFamily="34" charset="0"/>
              </a:rPr>
              <a:t>OHC Alignment </a:t>
            </a:r>
            <a:r>
              <a:rPr lang="en-US" sz="4800" dirty="0">
                <a:effectLst/>
                <a:latin typeface="Franklin Gothic Medium" panose="020B0603020102020204" pitchFamily="34" charset="0"/>
              </a:rPr>
              <a:t>Map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57400" y="6016823"/>
            <a:ext cx="47243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Blank=No connection; L=Low; M=Medium; H=High</a:t>
            </a:r>
          </a:p>
        </p:txBody>
      </p:sp>
    </p:spTree>
    <p:extLst>
      <p:ext uri="{BB962C8B-B14F-4D97-AF65-F5344CB8AC3E}">
        <p14:creationId xmlns:p14="http://schemas.microsoft.com/office/powerpoint/2010/main" val="240498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7091"/>
          </a:xfrm>
        </p:spPr>
        <p:txBody>
          <a:bodyPr vert="horz" anchor="t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Franklin Gothic Book" panose="020B0503020102020204" pitchFamily="34" charset="0"/>
              </a:rPr>
              <a:t>Multi </a:t>
            </a:r>
            <a:r>
              <a:rPr lang="en-US" sz="3200" dirty="0">
                <a:latin typeface="Franklin Gothic Book" panose="020B0503020102020204" pitchFamily="34" charset="0"/>
              </a:rPr>
              <a:t>State Collaborative sampling </a:t>
            </a:r>
            <a:r>
              <a:rPr lang="en-US" sz="3200" dirty="0" smtClean="0">
                <a:latin typeface="Franklin Gothic Book" panose="020B0503020102020204" pitchFamily="34" charset="0"/>
              </a:rPr>
              <a:t>strategy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Franklin Gothic Book" panose="020B0503020102020204" pitchFamily="34" charset="0"/>
              </a:rPr>
              <a:t>Student </a:t>
            </a:r>
            <a:r>
              <a:rPr lang="en-US" sz="3200" dirty="0">
                <a:latin typeface="Franklin Gothic Book" panose="020B0503020102020204" pitchFamily="34" charset="0"/>
              </a:rPr>
              <a:t>artifacts from multiple disciplines and </a:t>
            </a:r>
            <a:r>
              <a:rPr lang="en-US" sz="3200" dirty="0" smtClean="0">
                <a:latin typeface="Franklin Gothic Book" panose="020B0503020102020204" pitchFamily="34" charset="0"/>
              </a:rPr>
              <a:t>experiences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ranklin Gothic Book" panose="020B0503020102020204" pitchFamily="34" charset="0"/>
              </a:rPr>
              <a:t>First-year </a:t>
            </a:r>
            <a:r>
              <a:rPr lang="en-US" sz="2800" dirty="0">
                <a:latin typeface="Franklin Gothic Book" panose="020B0503020102020204" pitchFamily="34" charset="0"/>
              </a:rPr>
              <a:t>and </a:t>
            </a:r>
            <a:r>
              <a:rPr lang="en-US" sz="2800" dirty="0" smtClean="0">
                <a:latin typeface="Franklin Gothic Book" panose="020B0503020102020204" pitchFamily="34" charset="0"/>
              </a:rPr>
              <a:t>senior-</a:t>
            </a:r>
            <a:r>
              <a:rPr lang="en-US" sz="2800" dirty="0" smtClean="0">
                <a:latin typeface="Franklin Gothic Book" panose="020B0503020102020204" pitchFamily="34" charset="0"/>
              </a:rPr>
              <a:t>level courses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ranklin Gothic Book" panose="020B0503020102020204" pitchFamily="34" charset="0"/>
              </a:rPr>
              <a:t>AAC&amp;U </a:t>
            </a:r>
            <a:r>
              <a:rPr lang="en-US" sz="2800" dirty="0">
                <a:latin typeface="Franklin Gothic Book" panose="020B0503020102020204" pitchFamily="34" charset="0"/>
              </a:rPr>
              <a:t>VALUE </a:t>
            </a:r>
            <a:r>
              <a:rPr lang="en-US" sz="2800" dirty="0" smtClean="0">
                <a:latin typeface="Franklin Gothic Book" panose="020B0503020102020204" pitchFamily="34" charset="0"/>
              </a:rPr>
              <a:t>Rubrics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ranklin Gothic Book" panose="020B0503020102020204" pitchFamily="34" charset="0"/>
              </a:rPr>
              <a:t>Written Communication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ranklin Gothic Book" panose="020B0503020102020204" pitchFamily="34" charset="0"/>
              </a:rPr>
              <a:t>Oral </a:t>
            </a:r>
            <a:r>
              <a:rPr lang="en-US" sz="2800" dirty="0">
                <a:latin typeface="Franklin Gothic Book" panose="020B0503020102020204" pitchFamily="34" charset="0"/>
              </a:rPr>
              <a:t>Communication</a:t>
            </a:r>
          </a:p>
          <a:p>
            <a:endParaRPr lang="en-US" sz="3300" dirty="0">
              <a:latin typeface="Franklin Gothic Book" panose="020B0503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effectLst/>
                <a:latin typeface="Franklin Gothic Medium" panose="020B0603020102020204" pitchFamily="34" charset="0"/>
              </a:rPr>
              <a:t>Assessment Strategy</a:t>
            </a:r>
            <a:endParaRPr lang="en-US" sz="4800" dirty="0">
              <a:effectLst/>
              <a:latin typeface="Franklin Gothic Medium" panose="020B06030201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791200"/>
            <a:ext cx="1219200" cy="873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27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 vert="horz" anchor="t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Franklin Gothic Book" panose="020B0503020102020204" pitchFamily="34" charset="0"/>
              </a:rPr>
              <a:t>Broad </a:t>
            </a:r>
            <a:r>
              <a:rPr lang="en-US" sz="3200" dirty="0">
                <a:latin typeface="Franklin Gothic Book" panose="020B0503020102020204" pitchFamily="34" charset="0"/>
              </a:rPr>
              <a:t>integration of Our Husky Compact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Franklin Gothic Book" panose="020B0503020102020204" pitchFamily="34" charset="0"/>
              </a:rPr>
              <a:t>Planning </a:t>
            </a:r>
            <a:r>
              <a:rPr lang="en-US" sz="3200" dirty="0">
                <a:latin typeface="Franklin Gothic Book" panose="020B0503020102020204" pitchFamily="34" charset="0"/>
              </a:rPr>
              <a:t>and Implementation for Think Creatively and Critically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>
                <a:latin typeface="Franklin Gothic Book" panose="020B0503020102020204" pitchFamily="34" charset="0"/>
              </a:rPr>
              <a:t>Planning for Engage as a Member of a Diverse and Multicultural World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>
                <a:latin typeface="Franklin Gothic Book" panose="020B0503020102020204" pitchFamily="34" charset="0"/>
              </a:rPr>
              <a:t>Continue alignment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>
                <a:latin typeface="Franklin Gothic Book" panose="020B0503020102020204" pitchFamily="34" charset="0"/>
              </a:rPr>
              <a:t>Completion of HLC Quality Initiative Report</a:t>
            </a:r>
          </a:p>
          <a:p>
            <a:endParaRPr lang="en-US" dirty="0">
              <a:latin typeface="Franklin Gothic Book" panose="020B0503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effectLst/>
                <a:latin typeface="Franklin Gothic Medium" panose="020B0603020102020204" pitchFamily="34" charset="0"/>
              </a:rPr>
              <a:t>Future I</a:t>
            </a:r>
            <a:r>
              <a:rPr lang="en-US" sz="4800" dirty="0" smtClean="0">
                <a:effectLst/>
                <a:latin typeface="Franklin Gothic Medium" panose="020B0603020102020204" pitchFamily="34" charset="0"/>
              </a:rPr>
              <a:t>mplementation</a:t>
            </a:r>
            <a:endParaRPr lang="en-US" sz="4800" dirty="0">
              <a:effectLst/>
              <a:latin typeface="Franklin Gothic Medium" panose="020B06030201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791200"/>
            <a:ext cx="1219200" cy="873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8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44963"/>
          </a:xfrm>
        </p:spPr>
        <p:txBody>
          <a:bodyPr vert="horz" anchor="t">
            <a:noAutofit/>
          </a:bodyPr>
          <a:lstStyle/>
          <a:p>
            <a:pPr marL="514350" indent="-514350"/>
            <a:r>
              <a:rPr lang="en-US" sz="3200" dirty="0">
                <a:latin typeface="Franklin Gothic Book" panose="020B0503020102020204" pitchFamily="34" charset="0"/>
              </a:rPr>
              <a:t>Communication</a:t>
            </a:r>
          </a:p>
          <a:p>
            <a:pPr marL="514350" indent="-514350"/>
            <a:r>
              <a:rPr lang="en-US" sz="3200" dirty="0" smtClean="0">
                <a:latin typeface="Franklin Gothic Book" panose="020B0503020102020204" pitchFamily="34" charset="0"/>
              </a:rPr>
              <a:t>Perfect is the enemy of progress</a:t>
            </a:r>
            <a:endParaRPr lang="en-US" sz="2800" dirty="0">
              <a:latin typeface="Franklin Gothic Book" panose="020B0503020102020204" pitchFamily="34" charset="0"/>
            </a:endParaRPr>
          </a:p>
          <a:p>
            <a:pPr marL="514350" indent="-514350"/>
            <a:r>
              <a:rPr lang="en-US" sz="3200" dirty="0">
                <a:latin typeface="Franklin Gothic Book" panose="020B0503020102020204" pitchFamily="34" charset="0"/>
              </a:rPr>
              <a:t>Concerns regarding evaluation, usefulness</a:t>
            </a:r>
          </a:p>
          <a:p>
            <a:pPr marL="514350" indent="-514350"/>
            <a:r>
              <a:rPr lang="en-US" sz="3200" dirty="0">
                <a:latin typeface="Franklin Gothic Book" panose="020B0503020102020204" pitchFamily="34" charset="0"/>
              </a:rPr>
              <a:t>Financial</a:t>
            </a:r>
          </a:p>
          <a:p>
            <a:pPr marL="514350" indent="-514350"/>
            <a:r>
              <a:rPr lang="en-US" sz="3200" dirty="0">
                <a:latin typeface="Franklin Gothic Book" panose="020B0503020102020204" pitchFamily="34" charset="0"/>
              </a:rPr>
              <a:t>Integration of co-curricular </a:t>
            </a:r>
            <a:r>
              <a:rPr lang="en-US" sz="3200" dirty="0" smtClean="0">
                <a:latin typeface="Franklin Gothic Book" panose="020B0503020102020204" pitchFamily="34" charset="0"/>
              </a:rPr>
              <a:t>activities</a:t>
            </a:r>
            <a:endParaRPr lang="en-US" sz="3200" dirty="0">
              <a:latin typeface="Franklin Gothic Book" panose="020B0503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effectLst/>
                <a:latin typeface="Franklin Gothic Medium" panose="020B0603020102020204" pitchFamily="34" charset="0"/>
              </a:rPr>
              <a:t>Challenges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791200"/>
            <a:ext cx="1219200" cy="873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07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93837"/>
            <a:ext cx="8686800" cy="4525963"/>
          </a:xfrm>
        </p:spPr>
        <p:txBody>
          <a:bodyPr vert="horz" anchor="t">
            <a:noAutofit/>
          </a:bodyPr>
          <a:lstStyle/>
          <a:p>
            <a:pPr marL="514350" indent="-514350"/>
            <a:endParaRPr lang="en-US" sz="3200" dirty="0" smtClean="0">
              <a:latin typeface="Franklin Gothic Book" panose="020B0503020102020204" pitchFamily="34" charset="0"/>
              <a:hlinkClick r:id="rId2"/>
            </a:endParaRPr>
          </a:p>
          <a:p>
            <a:pPr marL="514350" indent="-514350"/>
            <a:endParaRPr lang="en-US" sz="3200" dirty="0">
              <a:latin typeface="Franklin Gothic Book" panose="020B0503020102020204" pitchFamily="34" charset="0"/>
              <a:hlinkClick r:id="rId2"/>
            </a:endParaRPr>
          </a:p>
          <a:p>
            <a:pPr marL="514350" indent="-514350"/>
            <a:endParaRPr lang="en-US" sz="3200" dirty="0" smtClean="0">
              <a:latin typeface="Franklin Gothic Book" panose="020B0503020102020204" pitchFamily="34" charset="0"/>
              <a:hlinkClick r:id="rId2"/>
            </a:endParaRPr>
          </a:p>
          <a:p>
            <a:pPr marL="514350" indent="-514350"/>
            <a:r>
              <a:rPr lang="en-US" sz="3200" dirty="0" smtClean="0">
                <a:latin typeface="Franklin Gothic Book" panose="020B0503020102020204" pitchFamily="34" charset="0"/>
                <a:hlinkClick r:id="rId2"/>
              </a:rPr>
              <a:t>http://stcloudstate.edu/ourhuskycompact</a:t>
            </a:r>
            <a:endParaRPr lang="en-US" sz="3200" dirty="0" smtClean="0">
              <a:latin typeface="Franklin Gothic Book" panose="020B0503020102020204" pitchFamily="34" charset="0"/>
            </a:endParaRPr>
          </a:p>
          <a:p>
            <a:pPr marL="514350" indent="-514350"/>
            <a:endParaRPr lang="en-US" sz="3200" dirty="0">
              <a:latin typeface="Franklin Gothic Book" panose="020B0503020102020204" pitchFamily="34" charset="0"/>
            </a:endParaRPr>
          </a:p>
          <a:p>
            <a:pPr marL="514350" indent="-514350"/>
            <a:r>
              <a:rPr lang="en-US" sz="3000" dirty="0" smtClean="0">
                <a:latin typeface="Franklin Gothic Book" panose="020B0503020102020204" pitchFamily="34" charset="0"/>
              </a:rPr>
              <a:t>John Eggers: </a:t>
            </a:r>
            <a:r>
              <a:rPr lang="en-US" sz="3000" dirty="0" smtClean="0">
                <a:latin typeface="Franklin Gothic Book" panose="020B0503020102020204" pitchFamily="34" charset="0"/>
                <a:hlinkClick r:id="rId3"/>
              </a:rPr>
              <a:t>jmeggers@stcloudstate.edu</a:t>
            </a:r>
            <a:endParaRPr lang="en-US" sz="3000" dirty="0" smtClean="0">
              <a:latin typeface="Franklin Gothic Book" panose="020B0503020102020204" pitchFamily="34" charset="0"/>
            </a:endParaRPr>
          </a:p>
          <a:p>
            <a:pPr marL="514350" indent="-514350"/>
            <a:r>
              <a:rPr lang="en-US" sz="3000" dirty="0" smtClean="0">
                <a:latin typeface="Franklin Gothic Book" panose="020B0503020102020204" pitchFamily="34" charset="0"/>
              </a:rPr>
              <a:t>Lisa Foss: </a:t>
            </a:r>
            <a:r>
              <a:rPr lang="en-US" sz="3000" dirty="0" smtClean="0">
                <a:latin typeface="Franklin Gothic Book" panose="020B0503020102020204" pitchFamily="34" charset="0"/>
                <a:hlinkClick r:id="rId4"/>
              </a:rPr>
              <a:t>lhfoss@stcloudstate.edu</a:t>
            </a:r>
            <a:endParaRPr lang="en-US" sz="3000" dirty="0" smtClean="0">
              <a:latin typeface="Franklin Gothic Book" panose="020B0503020102020204" pitchFamily="34" charset="0"/>
            </a:endParaRPr>
          </a:p>
          <a:p>
            <a:pPr marL="514350" indent="-514350"/>
            <a:r>
              <a:rPr lang="en-US" sz="3000" dirty="0" smtClean="0">
                <a:latin typeface="Franklin Gothic Book" panose="020B0503020102020204" pitchFamily="34" charset="0"/>
              </a:rPr>
              <a:t>Kristian Twombly: </a:t>
            </a:r>
            <a:r>
              <a:rPr lang="en-US" sz="3000" dirty="0" smtClean="0">
                <a:solidFill>
                  <a:srgbClr val="FF0000"/>
                </a:solidFill>
                <a:latin typeface="Franklin Gothic Book" panose="020B0503020102020204" pitchFamily="34" charset="0"/>
                <a:hlinkClick r:id="rId5"/>
              </a:rPr>
              <a:t>kmtwombly@stcloudstate.edu</a:t>
            </a:r>
            <a:endParaRPr lang="en-US" sz="3000" dirty="0" smtClean="0">
              <a:solidFill>
                <a:srgbClr val="FF0000"/>
              </a:solidFill>
              <a:latin typeface="Franklin Gothic Book" panose="020B0503020102020204" pitchFamily="34" charset="0"/>
            </a:endParaRPr>
          </a:p>
          <a:p>
            <a:pPr marL="514350" indent="-514350"/>
            <a:endParaRPr lang="en-US" sz="3000" dirty="0">
              <a:latin typeface="Franklin Gothic Book" panose="020B0503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>
              <a:latin typeface="Franklin Gothic Book" panose="020B05030201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791200"/>
            <a:ext cx="1219200" cy="873055"/>
          </a:xfrm>
          <a:prstGeom prst="rect">
            <a:avLst/>
          </a:prstGeom>
        </p:spPr>
      </p:pic>
      <p:pic>
        <p:nvPicPr>
          <p:cNvPr id="5" name="Content Placeholder 2" descr="Official.jp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231" r="-17231"/>
          <a:stretch>
            <a:fillRect/>
          </a:stretch>
        </p:blipFill>
        <p:spPr>
          <a:xfrm>
            <a:off x="2171700" y="304800"/>
            <a:ext cx="4800600" cy="2640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30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Official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231" r="-17231"/>
          <a:stretch>
            <a:fillRect/>
          </a:stretch>
        </p:blipFill>
        <p:spPr>
          <a:xfrm>
            <a:off x="-19432" y="967759"/>
            <a:ext cx="9163432" cy="5039534"/>
          </a:xfrm>
        </p:spPr>
      </p:pic>
    </p:spTree>
    <p:extLst>
      <p:ext uri="{BB962C8B-B14F-4D97-AF65-F5344CB8AC3E}">
        <p14:creationId xmlns:p14="http://schemas.microsoft.com/office/powerpoint/2010/main" val="147751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83291"/>
          </a:xfrm>
        </p:spPr>
        <p:txBody>
          <a:bodyPr>
            <a:normAutofit/>
          </a:bodyPr>
          <a:lstStyle/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Franklin Gothic Book" panose="020B0503020102020204" pitchFamily="34" charset="0"/>
              </a:rPr>
              <a:t>Regional </a:t>
            </a:r>
            <a:r>
              <a:rPr lang="en-US" sz="3200" dirty="0">
                <a:latin typeface="Franklin Gothic Book" panose="020B0503020102020204" pitchFamily="34" charset="0"/>
              </a:rPr>
              <a:t>c</a:t>
            </a:r>
            <a:r>
              <a:rPr lang="en-US" sz="3200" dirty="0" smtClean="0">
                <a:latin typeface="Franklin Gothic Book" panose="020B0503020102020204" pitchFamily="34" charset="0"/>
              </a:rPr>
              <a:t>omprehensive </a:t>
            </a:r>
            <a:r>
              <a:rPr lang="en-US" sz="3200" dirty="0">
                <a:latin typeface="Franklin Gothic Book" panose="020B0503020102020204" pitchFamily="34" charset="0"/>
              </a:rPr>
              <a:t>u</a:t>
            </a:r>
            <a:r>
              <a:rPr lang="en-US" sz="3200" dirty="0" smtClean="0">
                <a:latin typeface="Franklin Gothic Book" panose="020B0503020102020204" pitchFamily="34" charset="0"/>
              </a:rPr>
              <a:t>niversity</a:t>
            </a:r>
            <a:endParaRPr lang="en-US" sz="3200" dirty="0" smtClean="0">
              <a:latin typeface="Franklin Gothic Book" panose="020B0503020102020204" pitchFamily="34" charset="0"/>
            </a:endParaRP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Franklin Gothic Book" panose="020B0503020102020204" pitchFamily="34" charset="0"/>
              </a:rPr>
              <a:t>Part of Minnesota State Colleges and </a:t>
            </a:r>
            <a:r>
              <a:rPr lang="en-US" sz="3200" dirty="0" smtClean="0">
                <a:latin typeface="Franklin Gothic Book" panose="020B0503020102020204" pitchFamily="34" charset="0"/>
              </a:rPr>
              <a:t>Universities system</a:t>
            </a:r>
            <a:endParaRPr lang="en-US" sz="3200" dirty="0" smtClean="0">
              <a:latin typeface="Franklin Gothic Book" panose="020B0503020102020204" pitchFamily="34" charset="0"/>
            </a:endParaRP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Franklin Gothic Book" panose="020B0503020102020204" pitchFamily="34" charset="0"/>
              </a:rPr>
              <a:t>Enrollment</a:t>
            </a:r>
            <a:r>
              <a:rPr lang="en-US" sz="3200" dirty="0" smtClean="0">
                <a:latin typeface="Franklin Gothic Book" panose="020B0503020102020204" pitchFamily="34" charset="0"/>
              </a:rPr>
              <a:t>: </a:t>
            </a:r>
            <a:r>
              <a:rPr lang="en-US" sz="3200" dirty="0" smtClean="0">
                <a:latin typeface="Franklin Gothic Book" panose="020B0503020102020204" pitchFamily="34" charset="0"/>
              </a:rPr>
              <a:t>15,400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Franklin Gothic Book" panose="020B0503020102020204" pitchFamily="34" charset="0"/>
              </a:rPr>
              <a:t>Employees</a:t>
            </a:r>
            <a:r>
              <a:rPr lang="en-US" sz="3200" dirty="0" smtClean="0">
                <a:latin typeface="Franklin Gothic Book" panose="020B0503020102020204" pitchFamily="34" charset="0"/>
              </a:rPr>
              <a:t>: 1450</a:t>
            </a:r>
            <a:endParaRPr lang="en-US" sz="3200" dirty="0">
              <a:latin typeface="Franklin Gothic Book" panose="020B05030201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latin typeface="Franklin Gothic Book" panose="020B0503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effectLst/>
                <a:latin typeface="Franklin Gothic Medium" panose="020B0603020102020204" pitchFamily="34" charset="0"/>
              </a:rPr>
              <a:t>SCSU Snapshot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791200"/>
            <a:ext cx="1219200" cy="873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37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709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latin typeface="Franklin Gothic Book" panose="020B0503020102020204" pitchFamily="34" charset="0"/>
              </a:rPr>
              <a:t>Adopt </a:t>
            </a:r>
            <a:r>
              <a:rPr lang="en-US" sz="3200" dirty="0">
                <a:latin typeface="Franklin Gothic Book" panose="020B0503020102020204" pitchFamily="34" charset="0"/>
              </a:rPr>
              <a:t>institutional learning outcomes that will characterize </a:t>
            </a:r>
            <a:r>
              <a:rPr lang="en-US" sz="3200" dirty="0" smtClean="0">
                <a:latin typeface="Franklin Gothic Book" panose="020B0503020102020204" pitchFamily="34" charset="0"/>
              </a:rPr>
              <a:t>the SCSU </a:t>
            </a:r>
            <a:r>
              <a:rPr lang="en-US" sz="3200" dirty="0" smtClean="0">
                <a:latin typeface="Franklin Gothic Book" panose="020B0503020102020204" pitchFamily="34" charset="0"/>
              </a:rPr>
              <a:t>experience </a:t>
            </a:r>
            <a:r>
              <a:rPr lang="en-US" sz="3200" dirty="0">
                <a:latin typeface="Franklin Gothic Book" panose="020B0503020102020204" pitchFamily="34" charset="0"/>
              </a:rPr>
              <a:t>for all </a:t>
            </a:r>
            <a:r>
              <a:rPr lang="en-US" sz="3200" dirty="0" smtClean="0">
                <a:latin typeface="Franklin Gothic Book" panose="020B0503020102020204" pitchFamily="34" charset="0"/>
              </a:rPr>
              <a:t>students;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 smtClean="0">
              <a:latin typeface="Franklin Gothic Book" panose="020B05030201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latin typeface="Franklin Gothic Book" panose="020B0503020102020204" pitchFamily="34" charset="0"/>
              </a:rPr>
              <a:t>Put </a:t>
            </a:r>
            <a:r>
              <a:rPr lang="en-US" sz="3200" dirty="0">
                <a:latin typeface="Franklin Gothic Book" panose="020B0503020102020204" pitchFamily="34" charset="0"/>
              </a:rPr>
              <a:t>in place a robust system of assessment and continuous improvement.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 algn="ctr"/>
            <a:r>
              <a:rPr lang="en-US" sz="4800" dirty="0" smtClean="0">
                <a:effectLst/>
                <a:latin typeface="Franklin Gothic Medium" panose="020B0603020102020204" pitchFamily="34" charset="0"/>
              </a:rPr>
              <a:t>HLC </a:t>
            </a:r>
            <a:r>
              <a:rPr lang="en-US" sz="4800" dirty="0">
                <a:effectLst/>
                <a:latin typeface="Franklin Gothic Medium" panose="020B0603020102020204" pitchFamily="34" charset="0"/>
              </a:rPr>
              <a:t>Quality </a:t>
            </a:r>
            <a:r>
              <a:rPr lang="en-US" sz="4800" dirty="0" smtClean="0">
                <a:effectLst/>
                <a:latin typeface="Franklin Gothic Medium" panose="020B0603020102020204" pitchFamily="34" charset="0"/>
              </a:rPr>
              <a:t>Initiative (2012)</a:t>
            </a:r>
            <a:endParaRPr lang="en-US" sz="4800" dirty="0">
              <a:effectLst/>
              <a:latin typeface="Franklin Gothic Medium" panose="020B06030201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791200"/>
            <a:ext cx="1219200" cy="873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98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709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>
                <a:latin typeface="Franklin Gothic Book" panose="020B0503020102020204" pitchFamily="34" charset="0"/>
              </a:rPr>
              <a:t>Adopt </a:t>
            </a:r>
            <a:r>
              <a:rPr lang="en-US" sz="2800" b="1" dirty="0">
                <a:latin typeface="Franklin Gothic Book" panose="020B0503020102020204" pitchFamily="34" charset="0"/>
              </a:rPr>
              <a:t>institutional learning outcomes </a:t>
            </a:r>
            <a:r>
              <a:rPr lang="en-US" sz="2800" dirty="0">
                <a:latin typeface="Franklin Gothic Book" panose="020B0503020102020204" pitchFamily="34" charset="0"/>
              </a:rPr>
              <a:t>that will characterize the SCSU experience for all students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latin typeface="Franklin Gothic Book" panose="020B0503020102020204" pitchFamily="34" charset="0"/>
              </a:rPr>
              <a:t>Develop and put in place an </a:t>
            </a:r>
            <a:r>
              <a:rPr lang="en-US" sz="2800" b="1" dirty="0">
                <a:latin typeface="Franklin Gothic Book" panose="020B0503020102020204" pitchFamily="34" charset="0"/>
              </a:rPr>
              <a:t>institutional-level assessment plan</a:t>
            </a:r>
            <a:r>
              <a:rPr lang="en-US" sz="2800" dirty="0">
                <a:latin typeface="Franklin Gothic Book" panose="020B0503020102020204" pitchFamily="34" charset="0"/>
              </a:rPr>
              <a:t> for the institutional outcomes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>
                <a:latin typeface="Franklin Gothic Book" panose="020B0503020102020204" pitchFamily="34" charset="0"/>
              </a:rPr>
              <a:t>Complete university-wide assessment </a:t>
            </a:r>
            <a:r>
              <a:rPr lang="en-US" sz="2800" dirty="0">
                <a:latin typeface="Franklin Gothic Book" panose="020B0503020102020204" pitchFamily="34" charset="0"/>
              </a:rPr>
              <a:t>of at least one institutional learning outcome by spring semester 2016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latin typeface="Franklin Gothic Book" panose="020B0503020102020204" pitchFamily="34" charset="0"/>
              </a:rPr>
              <a:t>Demonstrate the </a:t>
            </a:r>
            <a:r>
              <a:rPr lang="en-US" sz="2800" b="1" dirty="0">
                <a:latin typeface="Franklin Gothic Book" panose="020B0503020102020204" pitchFamily="34" charset="0"/>
              </a:rPr>
              <a:t>alignment</a:t>
            </a:r>
            <a:r>
              <a:rPr lang="en-US" sz="2800" dirty="0">
                <a:latin typeface="Franklin Gothic Book" panose="020B0503020102020204" pitchFamily="34" charset="0"/>
              </a:rPr>
              <a:t> between program or unit outcomes and those of the institution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dirty="0" smtClean="0">
                <a:effectLst/>
                <a:latin typeface="Franklin Gothic Medium" panose="020B0603020102020204" pitchFamily="34" charset="0"/>
              </a:rPr>
              <a:t>Quality </a:t>
            </a:r>
            <a:r>
              <a:rPr lang="en-US" sz="4800" dirty="0">
                <a:effectLst/>
                <a:latin typeface="Franklin Gothic Medium" panose="020B0603020102020204" pitchFamily="34" charset="0"/>
              </a:rPr>
              <a:t>Initiative Outcomes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791200"/>
            <a:ext cx="1219200" cy="87305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 rot="20856735">
            <a:off x="3851744" y="1529766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 anchor="t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8927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83291"/>
          </a:xfrm>
        </p:spPr>
        <p:txBody>
          <a:bodyPr>
            <a:noAutofit/>
          </a:bodyPr>
          <a:lstStyle/>
          <a:p>
            <a:pPr marL="461963" lvl="1" indent="-457200"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Franklin Gothic Book" panose="020B0503020102020204" pitchFamily="34" charset="0"/>
              </a:rPr>
              <a:t>Process</a:t>
            </a:r>
            <a:r>
              <a:rPr lang="en-US" sz="3200" dirty="0" smtClean="0">
                <a:latin typeface="Franklin Gothic Book" panose="020B0503020102020204" pitchFamily="34" charset="0"/>
              </a:rPr>
              <a:t> - </a:t>
            </a:r>
            <a:r>
              <a:rPr lang="en-US" sz="3200" dirty="0" smtClean="0">
                <a:latin typeface="Franklin Gothic Book" panose="020B0503020102020204" pitchFamily="34" charset="0"/>
              </a:rPr>
              <a:t>consultative</a:t>
            </a:r>
            <a:r>
              <a:rPr lang="en-US" sz="3200" dirty="0" smtClean="0">
                <a:latin typeface="Franklin Gothic Book" panose="020B0503020102020204" pitchFamily="34" charset="0"/>
              </a:rPr>
              <a:t>, i</a:t>
            </a:r>
            <a:r>
              <a:rPr lang="en-US" sz="3200" dirty="0" smtClean="0">
                <a:latin typeface="Franklin Gothic Book" panose="020B0503020102020204" pitchFamily="34" charset="0"/>
              </a:rPr>
              <a:t>terative, engaging</a:t>
            </a:r>
          </a:p>
          <a:p>
            <a:pPr marL="461963" lvl="1" indent="-457200">
              <a:buFont typeface="Wingdings" panose="05000000000000000000" pitchFamily="2" charset="2"/>
              <a:buChar char="§"/>
            </a:pPr>
            <a:endParaRPr lang="en-US" sz="3200" dirty="0">
              <a:latin typeface="Franklin Gothic Book" panose="020B0503020102020204" pitchFamily="34" charset="0"/>
            </a:endParaRPr>
          </a:p>
          <a:p>
            <a:pPr marL="461963" lvl="1" indent="-457200"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Franklin Gothic Book" panose="020B0503020102020204" pitchFamily="34" charset="0"/>
              </a:rPr>
              <a:t>Representative governance </a:t>
            </a:r>
            <a:r>
              <a:rPr lang="en-US" sz="3200" dirty="0">
                <a:latin typeface="Franklin Gothic Book" panose="020B0503020102020204" pitchFamily="34" charset="0"/>
              </a:rPr>
              <a:t>s</a:t>
            </a:r>
            <a:r>
              <a:rPr lang="en-US" sz="3200" dirty="0" smtClean="0">
                <a:latin typeface="Franklin Gothic Book" panose="020B0503020102020204" pitchFamily="34" charset="0"/>
              </a:rPr>
              <a:t>tructure</a:t>
            </a:r>
            <a:endParaRPr lang="en-US" sz="3200" dirty="0">
              <a:latin typeface="Franklin Gothic Book" panose="020B0503020102020204" pitchFamily="34" charset="0"/>
            </a:endParaRPr>
          </a:p>
          <a:p>
            <a:pPr marL="745427" lvl="3" indent="-457200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Franklin Gothic Book" panose="020B0503020102020204" pitchFamily="34" charset="0"/>
              </a:rPr>
              <a:t>Tri-chair </a:t>
            </a:r>
            <a:r>
              <a:rPr lang="en-US" sz="2800" dirty="0">
                <a:latin typeface="Franklin Gothic Book" panose="020B0503020102020204" pitchFamily="34" charset="0"/>
              </a:rPr>
              <a:t>model </a:t>
            </a:r>
            <a:endParaRPr lang="en-US" sz="2800" dirty="0">
              <a:latin typeface="Franklin Gothic Book" panose="020B0503020102020204" pitchFamily="34" charset="0"/>
            </a:endParaRPr>
          </a:p>
          <a:p>
            <a:pPr marL="745427" lvl="3" indent="-457200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Franklin Gothic Book" panose="020B0503020102020204" pitchFamily="34" charset="0"/>
              </a:rPr>
              <a:t>Representatives </a:t>
            </a:r>
            <a:r>
              <a:rPr lang="en-US" sz="2800" dirty="0">
                <a:latin typeface="Franklin Gothic Book" panose="020B0503020102020204" pitchFamily="34" charset="0"/>
              </a:rPr>
              <a:t>from across campus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effectLst/>
                <a:latin typeface="Franklin Gothic Medium" panose="020B0603020102020204" pitchFamily="34" charset="0"/>
              </a:rPr>
              <a:t>Process </a:t>
            </a:r>
            <a:r>
              <a:rPr lang="en-US" sz="4800" dirty="0">
                <a:effectLst/>
                <a:latin typeface="Franklin Gothic Medium" panose="020B0603020102020204" pitchFamily="34" charset="0"/>
              </a:rPr>
              <a:t>and Structure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791200"/>
            <a:ext cx="1219200" cy="873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41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7091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Franklin Gothic Book" panose="020B0503020102020204" pitchFamily="34" charset="0"/>
              </a:rPr>
              <a:t>Oversight </a:t>
            </a:r>
            <a:r>
              <a:rPr lang="en-US" sz="3200" dirty="0" smtClean="0">
                <a:latin typeface="Franklin Gothic Book" panose="020B0503020102020204" pitchFamily="34" charset="0"/>
              </a:rPr>
              <a:t>committee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latin typeface="Franklin Gothic Book" panose="020B05030201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Franklin Gothic Book" panose="020B0503020102020204" pitchFamily="34" charset="0"/>
              </a:rPr>
              <a:t>4 sub-committees:</a:t>
            </a:r>
          </a:p>
          <a:p>
            <a:pPr marL="713232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ranklin Gothic Book" panose="020B0503020102020204" pitchFamily="34" charset="0"/>
              </a:rPr>
              <a:t>Internal Outcomes</a:t>
            </a:r>
          </a:p>
          <a:p>
            <a:pPr marL="713232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ranklin Gothic Book" panose="020B0503020102020204" pitchFamily="34" charset="0"/>
              </a:rPr>
              <a:t>External Outcomes</a:t>
            </a:r>
          </a:p>
          <a:p>
            <a:pPr marL="713232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ranklin Gothic Book" panose="020B0503020102020204" pitchFamily="34" charset="0"/>
              </a:rPr>
              <a:t>Communication</a:t>
            </a:r>
            <a:endParaRPr lang="en-US" sz="2800" dirty="0">
              <a:latin typeface="Franklin Gothic Book" panose="020B0503020102020204" pitchFamily="34" charset="0"/>
            </a:endParaRPr>
          </a:p>
          <a:p>
            <a:pPr marL="713232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ranklin Gothic Book" panose="020B0503020102020204" pitchFamily="34" charset="0"/>
              </a:rPr>
              <a:t>Assessment </a:t>
            </a:r>
            <a:endParaRPr lang="en-US" sz="2800" dirty="0">
              <a:latin typeface="Franklin Gothic Book" panose="020B0503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rgbClr val="C00000"/>
                </a:solidFill>
                <a:effectLst/>
                <a:latin typeface="Franklin Gothic Medium" panose="020B0603020102020204" pitchFamily="34" charset="0"/>
              </a:rPr>
              <a:t>Process and Structure</a:t>
            </a:r>
            <a:endParaRPr lang="en-US" dirty="0">
              <a:latin typeface="Franklin Gothic Book" panose="020B05030201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791200"/>
            <a:ext cx="1219200" cy="873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96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7091"/>
          </a:xfrm>
        </p:spPr>
        <p:txBody>
          <a:bodyPr vert="horz" anchor="t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000" dirty="0">
                <a:latin typeface="Franklin Gothic Book" panose="020B0503020102020204" pitchFamily="34" charset="0"/>
              </a:rPr>
              <a:t>Value Rubrics </a:t>
            </a:r>
            <a:r>
              <a:rPr lang="en-US" sz="2400" dirty="0">
                <a:latin typeface="Franklin Gothic Book" panose="020B0503020102020204" pitchFamily="34" charset="0"/>
              </a:rPr>
              <a:t>(</a:t>
            </a:r>
            <a:r>
              <a:rPr lang="en-US" sz="2400" dirty="0" smtClean="0">
                <a:latin typeface="Franklin Gothic Book" panose="020B0503020102020204" pitchFamily="34" charset="0"/>
              </a:rPr>
              <a:t>AAC&amp;U</a:t>
            </a:r>
            <a:r>
              <a:rPr lang="en-US" sz="2400" dirty="0">
                <a:latin typeface="Franklin Gothic Book" panose="020B0503020102020204" pitchFamily="34" charset="0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000" dirty="0">
                <a:latin typeface="Franklin Gothic Book" panose="020B0503020102020204" pitchFamily="34" charset="0"/>
              </a:rPr>
              <a:t>LEAP Vision for Learning </a:t>
            </a:r>
            <a:r>
              <a:rPr lang="en-US" sz="2400" dirty="0">
                <a:latin typeface="Franklin Gothic Book" panose="020B0503020102020204" pitchFamily="34" charset="0"/>
              </a:rPr>
              <a:t>(AAC&amp;U)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000" dirty="0">
                <a:latin typeface="Franklin Gothic Book" panose="020B0503020102020204" pitchFamily="34" charset="0"/>
              </a:rPr>
              <a:t>Curriculum </a:t>
            </a:r>
            <a:r>
              <a:rPr lang="en-US" sz="3000" dirty="0" smtClean="0">
                <a:latin typeface="Franklin Gothic Book" panose="020B0503020102020204" pitchFamily="34" charset="0"/>
              </a:rPr>
              <a:t>Mapping</a:t>
            </a:r>
            <a:endParaRPr lang="en-US" sz="3000" dirty="0">
              <a:latin typeface="Franklin Gothic Book" panose="020B05030201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000" dirty="0">
                <a:latin typeface="Franklin Gothic Book" panose="020B0503020102020204" pitchFamily="34" charset="0"/>
              </a:rPr>
              <a:t>Degree Qualifications Profile 2.0 </a:t>
            </a:r>
            <a:r>
              <a:rPr lang="en-US" sz="2400" dirty="0">
                <a:latin typeface="Franklin Gothic Book" panose="020B0503020102020204" pitchFamily="34" charset="0"/>
              </a:rPr>
              <a:t>(Lumina/NILOA)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000" dirty="0">
                <a:latin typeface="Franklin Gothic Book" panose="020B0503020102020204" pitchFamily="34" charset="0"/>
              </a:rPr>
              <a:t>Employer surveys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000" dirty="0">
                <a:latin typeface="Franklin Gothic Book" panose="020B0503020102020204" pitchFamily="34" charset="0"/>
              </a:rPr>
              <a:t>Multi State Collaborative/MN VALUE Project </a:t>
            </a:r>
            <a:r>
              <a:rPr lang="en-US" sz="2400" dirty="0">
                <a:latin typeface="Franklin Gothic Book" panose="020B0503020102020204" pitchFamily="34" charset="0"/>
              </a:rPr>
              <a:t>(</a:t>
            </a:r>
            <a:r>
              <a:rPr lang="en-US" sz="2400" dirty="0" smtClean="0">
                <a:latin typeface="Franklin Gothic Book" panose="020B0503020102020204" pitchFamily="34" charset="0"/>
              </a:rPr>
              <a:t>SHEEO/AAC&amp;U)</a:t>
            </a:r>
            <a:endParaRPr lang="en-US" sz="2400" dirty="0">
              <a:latin typeface="Franklin Gothic Book" panose="020B05030201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000" dirty="0">
                <a:latin typeface="Franklin Gothic Book" panose="020B0503020102020204" pitchFamily="34" charset="0"/>
              </a:rPr>
              <a:t>Re-Imagining the First Year </a:t>
            </a:r>
            <a:r>
              <a:rPr lang="en-US" sz="2400" dirty="0">
                <a:latin typeface="Franklin Gothic Book" panose="020B0503020102020204" pitchFamily="34" charset="0"/>
              </a:rPr>
              <a:t>(AASCU)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effectLst/>
                <a:latin typeface="Franklin Gothic Medium" panose="020B0603020102020204" pitchFamily="34" charset="0"/>
              </a:rPr>
              <a:t>National </a:t>
            </a:r>
            <a:r>
              <a:rPr lang="en-US" sz="4800" dirty="0">
                <a:effectLst/>
                <a:latin typeface="Franklin Gothic Medium" panose="020B0603020102020204" pitchFamily="34" charset="0"/>
              </a:rPr>
              <a:t>Conversations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791200"/>
            <a:ext cx="1219200" cy="873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70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791200"/>
            <a:ext cx="1219200" cy="873055"/>
          </a:xfrm>
          <a:prstGeom prst="rect">
            <a:avLst/>
          </a:prstGeom>
        </p:spPr>
      </p:pic>
      <p:pic>
        <p:nvPicPr>
          <p:cNvPr id="6" name="Content Placeholder 2" descr="Official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231" r="-17231"/>
          <a:stretch>
            <a:fillRect/>
          </a:stretch>
        </p:blipFill>
        <p:spPr>
          <a:xfrm>
            <a:off x="2171700" y="304800"/>
            <a:ext cx="4800600" cy="264014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81000" y="2898946"/>
            <a:ext cx="8458200" cy="3120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400" b="1" dirty="0">
                <a:solidFill>
                  <a:prstClr val="black"/>
                </a:solidFill>
                <a:latin typeface="Calibri"/>
              </a:rPr>
              <a:t>When students graduate with an SCSU education, they will: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Think Creatively and Critically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Seek and Apply Knowledge 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Communicate Effectively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Integrate Existing and Evolving Technologies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Engage as a Member of a Diverse and Multicultural World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Act with Personal Integrity and Civic Responsibility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3928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C00000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2409</TotalTime>
  <Words>1075</Words>
  <Application>Microsoft Office PowerPoint</Application>
  <PresentationFormat>On-screen Show (4:3)</PresentationFormat>
  <Paragraphs>316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Concourse</vt:lpstr>
      <vt:lpstr>Adding Flame to Kindling: Transforming Campus Culture</vt:lpstr>
      <vt:lpstr>Our Story</vt:lpstr>
      <vt:lpstr>SCSU Snapshot</vt:lpstr>
      <vt:lpstr>HLC Quality Initiative (2012)</vt:lpstr>
      <vt:lpstr>Quality Initiative Outcomes</vt:lpstr>
      <vt:lpstr>Process and Structure</vt:lpstr>
      <vt:lpstr>Process and Structure</vt:lpstr>
      <vt:lpstr>National Conversations</vt:lpstr>
      <vt:lpstr>PowerPoint Presentation</vt:lpstr>
      <vt:lpstr>SCSU Student Perspectives</vt:lpstr>
      <vt:lpstr>Governance Structure</vt:lpstr>
      <vt:lpstr>Our Husky Compact Roll-out</vt:lpstr>
      <vt:lpstr>Our Husky Compact Roll-out</vt:lpstr>
      <vt:lpstr>Our Husky Compact Roll-out</vt:lpstr>
      <vt:lpstr>Our Husky Compact Roll-out</vt:lpstr>
      <vt:lpstr>Our Husky Compact Roll-out</vt:lpstr>
      <vt:lpstr>Our Husky Compact Roll-out</vt:lpstr>
      <vt:lpstr>Our Husky Compact Roll-out</vt:lpstr>
      <vt:lpstr>Our Husky Compact Roll-out</vt:lpstr>
      <vt:lpstr>Alignment Defined</vt:lpstr>
      <vt:lpstr>Process of Alignment</vt:lpstr>
      <vt:lpstr>OHC Spider Web</vt:lpstr>
      <vt:lpstr>OHC Alignment Map</vt:lpstr>
      <vt:lpstr>Assessment Strategy</vt:lpstr>
      <vt:lpstr>Future Implementation</vt:lpstr>
      <vt:lpstr>Challenges</vt:lpstr>
      <vt:lpstr>PowerPoint Presentation</vt:lpstr>
      <vt:lpstr>PowerPoint Presentation</vt:lpstr>
    </vt:vector>
  </TitlesOfParts>
  <Company>St. Cloud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Foss, Lisa H.</dc:creator>
  <cp:lastModifiedBy>Foss, Lisa H.</cp:lastModifiedBy>
  <cp:revision>84</cp:revision>
  <cp:lastPrinted>2016-04-11T21:17:01Z</cp:lastPrinted>
  <dcterms:created xsi:type="dcterms:W3CDTF">2015-04-02T15:37:51Z</dcterms:created>
  <dcterms:modified xsi:type="dcterms:W3CDTF">2016-04-15T19:13:06Z</dcterms:modified>
</cp:coreProperties>
</file>